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theme/themeOverride5.xml" ContentType="application/vnd.openxmlformats-officedocument.themeOverride+xml"/>
  <Override PartName="/ppt/notesSlides/notesSlide9.xml" ContentType="application/vnd.openxmlformats-officedocument.presentationml.notesSlide+xml"/>
  <Override PartName="/ppt/theme/themeOverride6.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7.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8.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9.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10.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11.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224"/>
  </p:notesMasterIdLst>
  <p:handoutMasterIdLst>
    <p:handoutMasterId r:id="rId225"/>
  </p:handoutMasterIdLst>
  <p:sldIdLst>
    <p:sldId id="319" r:id="rId3"/>
    <p:sldId id="539" r:id="rId4"/>
    <p:sldId id="340" r:id="rId5"/>
    <p:sldId id="343" r:id="rId6"/>
    <p:sldId id="414" r:id="rId7"/>
    <p:sldId id="415" r:id="rId8"/>
    <p:sldId id="416" r:id="rId9"/>
    <p:sldId id="417" r:id="rId10"/>
    <p:sldId id="418" r:id="rId11"/>
    <p:sldId id="419" r:id="rId12"/>
    <p:sldId id="546" r:id="rId13"/>
    <p:sldId id="548" r:id="rId14"/>
    <p:sldId id="549" r:id="rId15"/>
    <p:sldId id="550" r:id="rId16"/>
    <p:sldId id="551" r:id="rId17"/>
    <p:sldId id="552" r:id="rId18"/>
    <p:sldId id="553" r:id="rId19"/>
    <p:sldId id="554" r:id="rId20"/>
    <p:sldId id="555" r:id="rId21"/>
    <p:sldId id="556" r:id="rId22"/>
    <p:sldId id="558" r:id="rId23"/>
    <p:sldId id="344" r:id="rId24"/>
    <p:sldId id="560" r:id="rId25"/>
    <p:sldId id="318" r:id="rId26"/>
    <p:sldId id="345" r:id="rId27"/>
    <p:sldId id="322" r:id="rId28"/>
    <p:sldId id="538" r:id="rId29"/>
    <p:sldId id="528" r:id="rId30"/>
    <p:sldId id="346" r:id="rId31"/>
    <p:sldId id="323" r:id="rId32"/>
    <p:sldId id="324" r:id="rId33"/>
    <p:sldId id="348" r:id="rId34"/>
    <p:sldId id="347" r:id="rId35"/>
    <p:sldId id="325" r:id="rId36"/>
    <p:sldId id="326" r:id="rId37"/>
    <p:sldId id="317" r:id="rId38"/>
    <p:sldId id="375" r:id="rId39"/>
    <p:sldId id="489" r:id="rId40"/>
    <p:sldId id="490" r:id="rId41"/>
    <p:sldId id="491" r:id="rId42"/>
    <p:sldId id="492" r:id="rId43"/>
    <p:sldId id="257" r:id="rId44"/>
    <p:sldId id="354" r:id="rId45"/>
    <p:sldId id="350" r:id="rId46"/>
    <p:sldId id="259" r:id="rId47"/>
    <p:sldId id="262" r:id="rId48"/>
    <p:sldId id="260" r:id="rId49"/>
    <p:sldId id="261" r:id="rId50"/>
    <p:sldId id="263" r:id="rId51"/>
    <p:sldId id="264" r:id="rId52"/>
    <p:sldId id="540" r:id="rId53"/>
    <p:sldId id="265" r:id="rId54"/>
    <p:sldId id="351" r:id="rId55"/>
    <p:sldId id="266" r:id="rId56"/>
    <p:sldId id="353" r:id="rId57"/>
    <p:sldId id="352" r:id="rId58"/>
    <p:sldId id="269" r:id="rId59"/>
    <p:sldId id="271" r:id="rId60"/>
    <p:sldId id="272" r:id="rId61"/>
    <p:sldId id="273" r:id="rId62"/>
    <p:sldId id="331" r:id="rId63"/>
    <p:sldId id="355" r:id="rId64"/>
    <p:sldId id="356" r:id="rId65"/>
    <p:sldId id="275" r:id="rId66"/>
    <p:sldId id="332" r:id="rId67"/>
    <p:sldId id="276" r:id="rId68"/>
    <p:sldId id="278" r:id="rId69"/>
    <p:sldId id="279" r:id="rId70"/>
    <p:sldId id="280" r:id="rId71"/>
    <p:sldId id="333" r:id="rId72"/>
    <p:sldId id="426" r:id="rId73"/>
    <p:sldId id="334" r:id="rId74"/>
    <p:sldId id="335" r:id="rId75"/>
    <p:sldId id="281" r:id="rId76"/>
    <p:sldId id="432" r:id="rId77"/>
    <p:sldId id="541" r:id="rId78"/>
    <p:sldId id="435" r:id="rId79"/>
    <p:sldId id="436" r:id="rId80"/>
    <p:sldId id="437" r:id="rId81"/>
    <p:sldId id="438" r:id="rId82"/>
    <p:sldId id="442" r:id="rId83"/>
    <p:sldId id="282" r:id="rId84"/>
    <p:sldId id="357" r:id="rId85"/>
    <p:sldId id="536" r:id="rId86"/>
    <p:sldId id="542" r:id="rId87"/>
    <p:sldId id="283" r:id="rId88"/>
    <p:sldId id="545" r:id="rId89"/>
    <p:sldId id="544" r:id="rId90"/>
    <p:sldId id="543" r:id="rId91"/>
    <p:sldId id="284" r:id="rId92"/>
    <p:sldId id="413" r:id="rId93"/>
    <p:sldId id="358" r:id="rId94"/>
    <p:sldId id="359" r:id="rId95"/>
    <p:sldId id="286" r:id="rId96"/>
    <p:sldId id="287" r:id="rId97"/>
    <p:sldId id="494" r:id="rId98"/>
    <p:sldId id="288" r:id="rId99"/>
    <p:sldId id="337" r:id="rId100"/>
    <p:sldId id="446" r:id="rId101"/>
    <p:sldId id="447" r:id="rId102"/>
    <p:sldId id="448" r:id="rId103"/>
    <p:sldId id="449" r:id="rId104"/>
    <p:sldId id="450" r:id="rId105"/>
    <p:sldId id="451" r:id="rId106"/>
    <p:sldId id="452" r:id="rId107"/>
    <p:sldId id="453" r:id="rId108"/>
    <p:sldId id="454" r:id="rId109"/>
    <p:sldId id="455" r:id="rId110"/>
    <p:sldId id="456" r:id="rId111"/>
    <p:sldId id="423" r:id="rId112"/>
    <p:sldId id="495" r:id="rId113"/>
    <p:sldId id="289" r:id="rId114"/>
    <p:sldId id="469" r:id="rId115"/>
    <p:sldId id="470" r:id="rId116"/>
    <p:sldId id="471" r:id="rId117"/>
    <p:sldId id="472" r:id="rId118"/>
    <p:sldId id="534" r:id="rId119"/>
    <p:sldId id="473" r:id="rId120"/>
    <p:sldId id="474" r:id="rId121"/>
    <p:sldId id="476" r:id="rId122"/>
    <p:sldId id="475" r:id="rId123"/>
    <p:sldId id="496" r:id="rId124"/>
    <p:sldId id="290" r:id="rId125"/>
    <p:sldId id="291" r:id="rId126"/>
    <p:sldId id="497" r:id="rId127"/>
    <p:sldId id="292" r:id="rId128"/>
    <p:sldId id="360" r:id="rId129"/>
    <p:sldId id="361" r:id="rId130"/>
    <p:sldId id="498" r:id="rId131"/>
    <p:sldId id="477" r:id="rId132"/>
    <p:sldId id="478" r:id="rId133"/>
    <p:sldId id="479" r:id="rId134"/>
    <p:sldId id="480" r:id="rId135"/>
    <p:sldId id="481" r:id="rId136"/>
    <p:sldId id="482" r:id="rId137"/>
    <p:sldId id="483" r:id="rId138"/>
    <p:sldId id="484" r:id="rId139"/>
    <p:sldId id="523" r:id="rId140"/>
    <p:sldId id="363" r:id="rId141"/>
    <p:sldId id="487" r:id="rId142"/>
    <p:sldId id="486" r:id="rId143"/>
    <p:sldId id="488" r:id="rId144"/>
    <p:sldId id="364" r:id="rId145"/>
    <p:sldId id="365" r:id="rId146"/>
    <p:sldId id="499" r:id="rId147"/>
    <p:sldId id="368" r:id="rId148"/>
    <p:sldId id="366" r:id="rId149"/>
    <p:sldId id="502" r:id="rId150"/>
    <p:sldId id="503" r:id="rId151"/>
    <p:sldId id="504" r:id="rId152"/>
    <p:sldId id="505" r:id="rId153"/>
    <p:sldId id="296" r:id="rId154"/>
    <p:sldId id="507" r:id="rId155"/>
    <p:sldId id="508" r:id="rId156"/>
    <p:sldId id="298" r:id="rId157"/>
    <p:sldId id="509" r:id="rId158"/>
    <p:sldId id="510" r:id="rId159"/>
    <p:sldId id="299" r:id="rId160"/>
    <p:sldId id="511" r:id="rId161"/>
    <p:sldId id="512" r:id="rId162"/>
    <p:sldId id="377" r:id="rId163"/>
    <p:sldId id="300" r:id="rId164"/>
    <p:sldId id="410" r:id="rId165"/>
    <p:sldId id="382" r:id="rId166"/>
    <p:sldId id="302" r:id="rId167"/>
    <p:sldId id="303" r:id="rId168"/>
    <p:sldId id="513" r:id="rId169"/>
    <p:sldId id="304" r:id="rId170"/>
    <p:sldId id="379" r:id="rId171"/>
    <p:sldId id="380" r:id="rId172"/>
    <p:sldId id="381" r:id="rId173"/>
    <p:sldId id="425" r:id="rId174"/>
    <p:sldId id="383" r:id="rId175"/>
    <p:sldId id="384" r:id="rId176"/>
    <p:sldId id="385" r:id="rId177"/>
    <p:sldId id="386" r:id="rId178"/>
    <p:sldId id="444" r:id="rId179"/>
    <p:sldId id="387" r:id="rId180"/>
    <p:sldId id="305" r:id="rId181"/>
    <p:sldId id="500" r:id="rId182"/>
    <p:sldId id="533" r:id="rId183"/>
    <p:sldId id="529" r:id="rId184"/>
    <p:sldId id="306" r:id="rId185"/>
    <p:sldId id="530" r:id="rId186"/>
    <p:sldId id="531" r:id="rId187"/>
    <p:sldId id="501" r:id="rId188"/>
    <p:sldId id="390" r:id="rId189"/>
    <p:sldId id="440" r:id="rId190"/>
    <p:sldId id="389" r:id="rId191"/>
    <p:sldId id="524" r:id="rId192"/>
    <p:sldId id="561" r:id="rId193"/>
    <p:sldId id="526" r:id="rId194"/>
    <p:sldId id="527" r:id="rId195"/>
    <p:sldId id="525" r:id="rId196"/>
    <p:sldId id="537" r:id="rId197"/>
    <p:sldId id="439" r:id="rId198"/>
    <p:sldId id="391" r:id="rId199"/>
    <p:sldId id="310" r:id="rId200"/>
    <p:sldId id="312" r:id="rId201"/>
    <p:sldId id="427" r:id="rId202"/>
    <p:sldId id="313" r:id="rId203"/>
    <p:sldId id="314" r:id="rId204"/>
    <p:sldId id="315" r:id="rId205"/>
    <p:sldId id="408" r:id="rId206"/>
    <p:sldId id="515" r:id="rId207"/>
    <p:sldId id="514" r:id="rId208"/>
    <p:sldId id="516" r:id="rId209"/>
    <p:sldId id="517" r:id="rId210"/>
    <p:sldId id="518" r:id="rId211"/>
    <p:sldId id="520" r:id="rId212"/>
    <p:sldId id="521" r:id="rId213"/>
    <p:sldId id="519" r:id="rId214"/>
    <p:sldId id="522" r:id="rId215"/>
    <p:sldId id="392" r:id="rId216"/>
    <p:sldId id="428" r:id="rId217"/>
    <p:sldId id="409" r:id="rId218"/>
    <p:sldId id="393" r:id="rId219"/>
    <p:sldId id="559" r:id="rId220"/>
    <p:sldId id="369" r:id="rId221"/>
    <p:sldId id="420" r:id="rId222"/>
    <p:sldId id="532" r:id="rId22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697" autoAdjust="0"/>
    <p:restoredTop sz="99880" autoAdjust="0"/>
  </p:normalViewPr>
  <p:slideViewPr>
    <p:cSldViewPr>
      <p:cViewPr>
        <p:scale>
          <a:sx n="66" d="100"/>
          <a:sy n="66" d="100"/>
        </p:scale>
        <p:origin x="-1714" y="-494"/>
      </p:cViewPr>
      <p:guideLst>
        <p:guide orient="horz" pos="2160"/>
        <p:guide pos="2880"/>
      </p:guideLst>
    </p:cSldViewPr>
  </p:slideViewPr>
  <p:outlineViewPr>
    <p:cViewPr>
      <p:scale>
        <a:sx n="33" d="100"/>
        <a:sy n="33" d="100"/>
      </p:scale>
      <p:origin x="0" y="88651"/>
    </p:cViewPr>
  </p:outlineViewPr>
  <p:notesTextViewPr>
    <p:cViewPr>
      <p:scale>
        <a:sx n="1" d="1"/>
        <a:sy n="1" d="1"/>
      </p:scale>
      <p:origin x="0" y="0"/>
    </p:cViewPr>
  </p:notesTextViewPr>
  <p:sorterViewPr>
    <p:cViewPr>
      <p:scale>
        <a:sx n="100" d="100"/>
        <a:sy n="100" d="100"/>
      </p:scale>
      <p:origin x="0" y="4011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viewProps" Target="viewProps.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theme" Target="theme/theme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tableStyles" Target="tableStyles.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handoutMaster" Target="handoutMasters/handout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notesMaster" Target="notesMasters/notesMaster1.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0778D1C2-DA53-42C5-B9A1-EBA8A1F354D4}" type="datetimeFigureOut">
              <a:rPr lang="en-US" smtClean="0"/>
              <a:t>3/12/2015</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E01364BC-0BF0-4CE4-9DAC-3A3F0AE3E966}" type="slidenum">
              <a:rPr lang="en-US" smtClean="0"/>
              <a:t>‹#›</a:t>
            </a:fld>
            <a:endParaRPr lang="en-US"/>
          </a:p>
        </p:txBody>
      </p:sp>
    </p:spTree>
    <p:extLst>
      <p:ext uri="{BB962C8B-B14F-4D97-AF65-F5344CB8AC3E}">
        <p14:creationId xmlns:p14="http://schemas.microsoft.com/office/powerpoint/2010/main" val="208179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F1AEFA4-00CB-4946-968E-F7CFEB5A632F}" type="datetimeFigureOut">
              <a:rPr lang="en-US" smtClean="0"/>
              <a:t>3/12/2015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0A43F69-F3FF-472C-93EF-E37F57EBC516}" type="slidenum">
              <a:rPr lang="en-US" smtClean="0"/>
              <a:t>‹#›</a:t>
            </a:fld>
            <a:endParaRPr lang="en-US"/>
          </a:p>
        </p:txBody>
      </p:sp>
    </p:spTree>
    <p:extLst>
      <p:ext uri="{BB962C8B-B14F-4D97-AF65-F5344CB8AC3E}">
        <p14:creationId xmlns:p14="http://schemas.microsoft.com/office/powerpoint/2010/main" val="99514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a:t>
            </a:fld>
            <a:endParaRPr lang="en-US"/>
          </a:p>
        </p:txBody>
      </p:sp>
    </p:spTree>
    <p:extLst>
      <p:ext uri="{BB962C8B-B14F-4D97-AF65-F5344CB8AC3E}">
        <p14:creationId xmlns:p14="http://schemas.microsoft.com/office/powerpoint/2010/main" val="77057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10</a:t>
            </a:fld>
            <a:endParaRPr lang="en-US"/>
          </a:p>
        </p:txBody>
      </p:sp>
    </p:spTree>
    <p:extLst>
      <p:ext uri="{BB962C8B-B14F-4D97-AF65-F5344CB8AC3E}">
        <p14:creationId xmlns:p14="http://schemas.microsoft.com/office/powerpoint/2010/main" val="12208255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100</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101</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102</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103</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104</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105</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106</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107</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108</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109</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110</a:t>
            </a:fld>
            <a:endParaRPr lang="en-US"/>
          </a:p>
        </p:txBody>
      </p:sp>
    </p:spTree>
    <p:extLst>
      <p:ext uri="{BB962C8B-B14F-4D97-AF65-F5344CB8AC3E}">
        <p14:creationId xmlns:p14="http://schemas.microsoft.com/office/powerpoint/2010/main" val="374918753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111</a:t>
            </a:fld>
            <a:endParaRPr lang="en-US"/>
          </a:p>
        </p:txBody>
      </p:sp>
    </p:spTree>
    <p:extLst>
      <p:ext uri="{BB962C8B-B14F-4D97-AF65-F5344CB8AC3E}">
        <p14:creationId xmlns:p14="http://schemas.microsoft.com/office/powerpoint/2010/main" val="345111151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112</a:t>
            </a:fld>
            <a:endParaRPr lang="en-US"/>
          </a:p>
        </p:txBody>
      </p:sp>
    </p:spTree>
    <p:extLst>
      <p:ext uri="{BB962C8B-B14F-4D97-AF65-F5344CB8AC3E}">
        <p14:creationId xmlns:p14="http://schemas.microsoft.com/office/powerpoint/2010/main" val="422463968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113</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114</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115</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116</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117</a:t>
            </a:fld>
            <a:endParaRPr lang="en-US"/>
          </a:p>
        </p:txBody>
      </p:sp>
    </p:spTree>
    <p:extLst>
      <p:ext uri="{BB962C8B-B14F-4D97-AF65-F5344CB8AC3E}">
        <p14:creationId xmlns:p14="http://schemas.microsoft.com/office/powerpoint/2010/main" val="194498150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118</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119</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120</a:t>
            </a:fld>
            <a:endParaRPr lang="en-US"/>
          </a:p>
        </p:txBody>
      </p:sp>
    </p:spTree>
    <p:extLst>
      <p:ext uri="{BB962C8B-B14F-4D97-AF65-F5344CB8AC3E}">
        <p14:creationId xmlns:p14="http://schemas.microsoft.com/office/powerpoint/2010/main" val="16941919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121</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122</a:t>
            </a:fld>
            <a:endParaRPr lang="en-US"/>
          </a:p>
        </p:txBody>
      </p:sp>
    </p:spTree>
    <p:extLst>
      <p:ext uri="{BB962C8B-B14F-4D97-AF65-F5344CB8AC3E}">
        <p14:creationId xmlns:p14="http://schemas.microsoft.com/office/powerpoint/2010/main" val="61355964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123</a:t>
            </a:fld>
            <a:endParaRPr lang="en-US"/>
          </a:p>
        </p:txBody>
      </p:sp>
    </p:spTree>
    <p:extLst>
      <p:ext uri="{BB962C8B-B14F-4D97-AF65-F5344CB8AC3E}">
        <p14:creationId xmlns:p14="http://schemas.microsoft.com/office/powerpoint/2010/main" val="20237671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124</a:t>
            </a:fld>
            <a:endParaRPr lang="en-US"/>
          </a:p>
        </p:txBody>
      </p:sp>
    </p:spTree>
    <p:extLst>
      <p:ext uri="{BB962C8B-B14F-4D97-AF65-F5344CB8AC3E}">
        <p14:creationId xmlns:p14="http://schemas.microsoft.com/office/powerpoint/2010/main" val="198581674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125</a:t>
            </a:fld>
            <a:endParaRPr lang="en-US"/>
          </a:p>
        </p:txBody>
      </p:sp>
    </p:spTree>
    <p:extLst>
      <p:ext uri="{BB962C8B-B14F-4D97-AF65-F5344CB8AC3E}">
        <p14:creationId xmlns:p14="http://schemas.microsoft.com/office/powerpoint/2010/main" val="56829358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126</a:t>
            </a:fld>
            <a:endParaRPr lang="en-US"/>
          </a:p>
        </p:txBody>
      </p:sp>
    </p:spTree>
    <p:extLst>
      <p:ext uri="{BB962C8B-B14F-4D97-AF65-F5344CB8AC3E}">
        <p14:creationId xmlns:p14="http://schemas.microsoft.com/office/powerpoint/2010/main" val="289721716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127</a:t>
            </a:fld>
            <a:endParaRPr lang="en-US"/>
          </a:p>
        </p:txBody>
      </p:sp>
    </p:spTree>
    <p:extLst>
      <p:ext uri="{BB962C8B-B14F-4D97-AF65-F5344CB8AC3E}">
        <p14:creationId xmlns:p14="http://schemas.microsoft.com/office/powerpoint/2010/main" val="390106189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128</a:t>
            </a:fld>
            <a:endParaRPr lang="en-US"/>
          </a:p>
        </p:txBody>
      </p:sp>
    </p:spTree>
    <p:extLst>
      <p:ext uri="{BB962C8B-B14F-4D97-AF65-F5344CB8AC3E}">
        <p14:creationId xmlns:p14="http://schemas.microsoft.com/office/powerpoint/2010/main" val="231890560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129</a:t>
            </a:fld>
            <a:endParaRPr lang="en-US"/>
          </a:p>
        </p:txBody>
      </p:sp>
    </p:spTree>
    <p:extLst>
      <p:ext uri="{BB962C8B-B14F-4D97-AF65-F5344CB8AC3E}">
        <p14:creationId xmlns:p14="http://schemas.microsoft.com/office/powerpoint/2010/main" val="449073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130</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131</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132</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133</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134</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135</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136</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137</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138</a:t>
            </a:fld>
            <a:endParaRPr lang="en-US"/>
          </a:p>
        </p:txBody>
      </p:sp>
    </p:spTree>
    <p:extLst>
      <p:ext uri="{BB962C8B-B14F-4D97-AF65-F5344CB8AC3E}">
        <p14:creationId xmlns:p14="http://schemas.microsoft.com/office/powerpoint/2010/main" val="346382149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139</a:t>
            </a:fld>
            <a:endParaRPr lang="en-US"/>
          </a:p>
        </p:txBody>
      </p:sp>
    </p:spTree>
    <p:extLst>
      <p:ext uri="{BB962C8B-B14F-4D97-AF65-F5344CB8AC3E}">
        <p14:creationId xmlns:p14="http://schemas.microsoft.com/office/powerpoint/2010/main" val="4131679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140</a:t>
            </a:fld>
            <a:endParaRPr lang="en-US"/>
          </a:p>
        </p:txBody>
      </p:sp>
    </p:spTree>
    <p:extLst>
      <p:ext uri="{BB962C8B-B14F-4D97-AF65-F5344CB8AC3E}">
        <p14:creationId xmlns:p14="http://schemas.microsoft.com/office/powerpoint/2010/main" val="66065461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141</a:t>
            </a:fld>
            <a:endParaRPr lang="en-US"/>
          </a:p>
        </p:txBody>
      </p:sp>
    </p:spTree>
    <p:extLst>
      <p:ext uri="{BB962C8B-B14F-4D97-AF65-F5344CB8AC3E}">
        <p14:creationId xmlns:p14="http://schemas.microsoft.com/office/powerpoint/2010/main" val="131294441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142</a:t>
            </a:fld>
            <a:endParaRPr lang="en-US"/>
          </a:p>
        </p:txBody>
      </p:sp>
    </p:spTree>
    <p:extLst>
      <p:ext uri="{BB962C8B-B14F-4D97-AF65-F5344CB8AC3E}">
        <p14:creationId xmlns:p14="http://schemas.microsoft.com/office/powerpoint/2010/main" val="304150846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143</a:t>
            </a:fld>
            <a:endParaRPr lang="en-US"/>
          </a:p>
        </p:txBody>
      </p:sp>
    </p:spTree>
    <p:extLst>
      <p:ext uri="{BB962C8B-B14F-4D97-AF65-F5344CB8AC3E}">
        <p14:creationId xmlns:p14="http://schemas.microsoft.com/office/powerpoint/2010/main" val="338770101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144</a:t>
            </a:fld>
            <a:endParaRPr lang="en-US"/>
          </a:p>
        </p:txBody>
      </p:sp>
    </p:spTree>
    <p:extLst>
      <p:ext uri="{BB962C8B-B14F-4D97-AF65-F5344CB8AC3E}">
        <p14:creationId xmlns:p14="http://schemas.microsoft.com/office/powerpoint/2010/main" val="183321151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145</a:t>
            </a:fld>
            <a:endParaRPr lang="en-US"/>
          </a:p>
        </p:txBody>
      </p:sp>
    </p:spTree>
    <p:extLst>
      <p:ext uri="{BB962C8B-B14F-4D97-AF65-F5344CB8AC3E}">
        <p14:creationId xmlns:p14="http://schemas.microsoft.com/office/powerpoint/2010/main" val="356189967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146</a:t>
            </a:fld>
            <a:endParaRPr lang="en-US"/>
          </a:p>
        </p:txBody>
      </p:sp>
    </p:spTree>
    <p:extLst>
      <p:ext uri="{BB962C8B-B14F-4D97-AF65-F5344CB8AC3E}">
        <p14:creationId xmlns:p14="http://schemas.microsoft.com/office/powerpoint/2010/main" val="233619231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147</a:t>
            </a:fld>
            <a:endParaRPr lang="en-US"/>
          </a:p>
        </p:txBody>
      </p:sp>
    </p:spTree>
    <p:extLst>
      <p:ext uri="{BB962C8B-B14F-4D97-AF65-F5344CB8AC3E}">
        <p14:creationId xmlns:p14="http://schemas.microsoft.com/office/powerpoint/2010/main" val="345816546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148</a:t>
            </a:fld>
            <a:endParaRPr lang="en-US"/>
          </a:p>
        </p:txBody>
      </p:sp>
    </p:spTree>
    <p:extLst>
      <p:ext uri="{BB962C8B-B14F-4D97-AF65-F5344CB8AC3E}">
        <p14:creationId xmlns:p14="http://schemas.microsoft.com/office/powerpoint/2010/main" val="59992034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149</a:t>
            </a:fld>
            <a:endParaRPr lang="en-US"/>
          </a:p>
        </p:txBody>
      </p:sp>
    </p:spTree>
    <p:extLst>
      <p:ext uri="{BB962C8B-B14F-4D97-AF65-F5344CB8AC3E}">
        <p14:creationId xmlns:p14="http://schemas.microsoft.com/office/powerpoint/2010/main" val="39581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150</a:t>
            </a:fld>
            <a:endParaRPr lang="en-US"/>
          </a:p>
        </p:txBody>
      </p:sp>
    </p:spTree>
    <p:extLst>
      <p:ext uri="{BB962C8B-B14F-4D97-AF65-F5344CB8AC3E}">
        <p14:creationId xmlns:p14="http://schemas.microsoft.com/office/powerpoint/2010/main" val="379474144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151</a:t>
            </a:fld>
            <a:endParaRPr lang="en-US"/>
          </a:p>
        </p:txBody>
      </p:sp>
    </p:spTree>
    <p:extLst>
      <p:ext uri="{BB962C8B-B14F-4D97-AF65-F5344CB8AC3E}">
        <p14:creationId xmlns:p14="http://schemas.microsoft.com/office/powerpoint/2010/main" val="57413767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152</a:t>
            </a:fld>
            <a:endParaRPr lang="en-US"/>
          </a:p>
        </p:txBody>
      </p:sp>
    </p:spTree>
    <p:extLst>
      <p:ext uri="{BB962C8B-B14F-4D97-AF65-F5344CB8AC3E}">
        <p14:creationId xmlns:p14="http://schemas.microsoft.com/office/powerpoint/2010/main" val="221770740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153</a:t>
            </a:fld>
            <a:endParaRPr lang="en-US"/>
          </a:p>
        </p:txBody>
      </p:sp>
    </p:spTree>
    <p:extLst>
      <p:ext uri="{BB962C8B-B14F-4D97-AF65-F5344CB8AC3E}">
        <p14:creationId xmlns:p14="http://schemas.microsoft.com/office/powerpoint/2010/main" val="423523042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154</a:t>
            </a:fld>
            <a:endParaRPr lang="en-US"/>
          </a:p>
        </p:txBody>
      </p:sp>
    </p:spTree>
    <p:extLst>
      <p:ext uri="{BB962C8B-B14F-4D97-AF65-F5344CB8AC3E}">
        <p14:creationId xmlns:p14="http://schemas.microsoft.com/office/powerpoint/2010/main" val="326740239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155</a:t>
            </a:fld>
            <a:endParaRPr lang="en-US"/>
          </a:p>
        </p:txBody>
      </p:sp>
    </p:spTree>
    <p:extLst>
      <p:ext uri="{BB962C8B-B14F-4D97-AF65-F5344CB8AC3E}">
        <p14:creationId xmlns:p14="http://schemas.microsoft.com/office/powerpoint/2010/main" val="212689356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156</a:t>
            </a:fld>
            <a:endParaRPr lang="en-US"/>
          </a:p>
        </p:txBody>
      </p:sp>
    </p:spTree>
    <p:extLst>
      <p:ext uri="{BB962C8B-B14F-4D97-AF65-F5344CB8AC3E}">
        <p14:creationId xmlns:p14="http://schemas.microsoft.com/office/powerpoint/2010/main" val="244242334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157</a:t>
            </a:fld>
            <a:endParaRPr lang="en-US"/>
          </a:p>
        </p:txBody>
      </p:sp>
    </p:spTree>
    <p:extLst>
      <p:ext uri="{BB962C8B-B14F-4D97-AF65-F5344CB8AC3E}">
        <p14:creationId xmlns:p14="http://schemas.microsoft.com/office/powerpoint/2010/main" val="262058351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158</a:t>
            </a:fld>
            <a:endParaRPr lang="en-US"/>
          </a:p>
        </p:txBody>
      </p:sp>
    </p:spTree>
    <p:extLst>
      <p:ext uri="{BB962C8B-B14F-4D97-AF65-F5344CB8AC3E}">
        <p14:creationId xmlns:p14="http://schemas.microsoft.com/office/powerpoint/2010/main" val="258205031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159</a:t>
            </a:fld>
            <a:endParaRPr lang="en-US"/>
          </a:p>
        </p:txBody>
      </p:sp>
    </p:spTree>
    <p:extLst>
      <p:ext uri="{BB962C8B-B14F-4D97-AF65-F5344CB8AC3E}">
        <p14:creationId xmlns:p14="http://schemas.microsoft.com/office/powerpoint/2010/main" val="1829511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160</a:t>
            </a:fld>
            <a:endParaRPr lang="en-US"/>
          </a:p>
        </p:txBody>
      </p:sp>
    </p:spTree>
    <p:extLst>
      <p:ext uri="{BB962C8B-B14F-4D97-AF65-F5344CB8AC3E}">
        <p14:creationId xmlns:p14="http://schemas.microsoft.com/office/powerpoint/2010/main" val="23021450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161</a:t>
            </a:fld>
            <a:endParaRPr lang="en-US"/>
          </a:p>
        </p:txBody>
      </p:sp>
    </p:spTree>
    <p:extLst>
      <p:ext uri="{BB962C8B-B14F-4D97-AF65-F5344CB8AC3E}">
        <p14:creationId xmlns:p14="http://schemas.microsoft.com/office/powerpoint/2010/main" val="166706882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162</a:t>
            </a:fld>
            <a:endParaRPr lang="en-US"/>
          </a:p>
        </p:txBody>
      </p:sp>
    </p:spTree>
    <p:extLst>
      <p:ext uri="{BB962C8B-B14F-4D97-AF65-F5344CB8AC3E}">
        <p14:creationId xmlns:p14="http://schemas.microsoft.com/office/powerpoint/2010/main" val="111365585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163</a:t>
            </a:fld>
            <a:endParaRPr lang="en-US"/>
          </a:p>
        </p:txBody>
      </p:sp>
    </p:spTree>
    <p:extLst>
      <p:ext uri="{BB962C8B-B14F-4D97-AF65-F5344CB8AC3E}">
        <p14:creationId xmlns:p14="http://schemas.microsoft.com/office/powerpoint/2010/main" val="26990604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164</a:t>
            </a:fld>
            <a:endParaRPr lang="en-US"/>
          </a:p>
        </p:txBody>
      </p:sp>
    </p:spTree>
    <p:extLst>
      <p:ext uri="{BB962C8B-B14F-4D97-AF65-F5344CB8AC3E}">
        <p14:creationId xmlns:p14="http://schemas.microsoft.com/office/powerpoint/2010/main" val="20611674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165</a:t>
            </a:fld>
            <a:endParaRPr lang="en-US"/>
          </a:p>
        </p:txBody>
      </p:sp>
    </p:spTree>
    <p:extLst>
      <p:ext uri="{BB962C8B-B14F-4D97-AF65-F5344CB8AC3E}">
        <p14:creationId xmlns:p14="http://schemas.microsoft.com/office/powerpoint/2010/main" val="415891733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166</a:t>
            </a:fld>
            <a:endParaRPr lang="en-US"/>
          </a:p>
        </p:txBody>
      </p:sp>
    </p:spTree>
    <p:extLst>
      <p:ext uri="{BB962C8B-B14F-4D97-AF65-F5344CB8AC3E}">
        <p14:creationId xmlns:p14="http://schemas.microsoft.com/office/powerpoint/2010/main" val="54198837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167</a:t>
            </a:fld>
            <a:endParaRPr lang="en-US"/>
          </a:p>
        </p:txBody>
      </p:sp>
    </p:spTree>
    <p:extLst>
      <p:ext uri="{BB962C8B-B14F-4D97-AF65-F5344CB8AC3E}">
        <p14:creationId xmlns:p14="http://schemas.microsoft.com/office/powerpoint/2010/main" val="394819062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168</a:t>
            </a:fld>
            <a:endParaRPr lang="en-US"/>
          </a:p>
        </p:txBody>
      </p:sp>
    </p:spTree>
    <p:extLst>
      <p:ext uri="{BB962C8B-B14F-4D97-AF65-F5344CB8AC3E}">
        <p14:creationId xmlns:p14="http://schemas.microsoft.com/office/powerpoint/2010/main" val="429469621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169</a:t>
            </a:fld>
            <a:endParaRPr lang="en-US"/>
          </a:p>
        </p:txBody>
      </p:sp>
    </p:spTree>
    <p:extLst>
      <p:ext uri="{BB962C8B-B14F-4D97-AF65-F5344CB8AC3E}">
        <p14:creationId xmlns:p14="http://schemas.microsoft.com/office/powerpoint/2010/main" val="3148835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170</a:t>
            </a:fld>
            <a:endParaRPr lang="en-US"/>
          </a:p>
        </p:txBody>
      </p:sp>
    </p:spTree>
    <p:extLst>
      <p:ext uri="{BB962C8B-B14F-4D97-AF65-F5344CB8AC3E}">
        <p14:creationId xmlns:p14="http://schemas.microsoft.com/office/powerpoint/2010/main" val="385867752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171</a:t>
            </a:fld>
            <a:endParaRPr lang="en-US"/>
          </a:p>
        </p:txBody>
      </p:sp>
    </p:spTree>
    <p:extLst>
      <p:ext uri="{BB962C8B-B14F-4D97-AF65-F5344CB8AC3E}">
        <p14:creationId xmlns:p14="http://schemas.microsoft.com/office/powerpoint/2010/main" val="364554812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172</a:t>
            </a:fld>
            <a:endParaRPr lang="en-US"/>
          </a:p>
        </p:txBody>
      </p:sp>
    </p:spTree>
    <p:extLst>
      <p:ext uri="{BB962C8B-B14F-4D97-AF65-F5344CB8AC3E}">
        <p14:creationId xmlns:p14="http://schemas.microsoft.com/office/powerpoint/2010/main" val="217293418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173</a:t>
            </a:fld>
            <a:endParaRPr lang="en-US"/>
          </a:p>
        </p:txBody>
      </p:sp>
    </p:spTree>
    <p:extLst>
      <p:ext uri="{BB962C8B-B14F-4D97-AF65-F5344CB8AC3E}">
        <p14:creationId xmlns:p14="http://schemas.microsoft.com/office/powerpoint/2010/main" val="6191316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174</a:t>
            </a:fld>
            <a:endParaRPr lang="en-US"/>
          </a:p>
        </p:txBody>
      </p:sp>
    </p:spTree>
    <p:extLst>
      <p:ext uri="{BB962C8B-B14F-4D97-AF65-F5344CB8AC3E}">
        <p14:creationId xmlns:p14="http://schemas.microsoft.com/office/powerpoint/2010/main" val="273017171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175</a:t>
            </a:fld>
            <a:endParaRPr lang="en-US"/>
          </a:p>
        </p:txBody>
      </p:sp>
    </p:spTree>
    <p:extLst>
      <p:ext uri="{BB962C8B-B14F-4D97-AF65-F5344CB8AC3E}">
        <p14:creationId xmlns:p14="http://schemas.microsoft.com/office/powerpoint/2010/main" val="286147781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176</a:t>
            </a:fld>
            <a:endParaRPr lang="en-US"/>
          </a:p>
        </p:txBody>
      </p:sp>
    </p:spTree>
    <p:extLst>
      <p:ext uri="{BB962C8B-B14F-4D97-AF65-F5344CB8AC3E}">
        <p14:creationId xmlns:p14="http://schemas.microsoft.com/office/powerpoint/2010/main" val="314925520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177</a:t>
            </a:fld>
            <a:endParaRPr lang="en-US"/>
          </a:p>
        </p:txBody>
      </p:sp>
    </p:spTree>
    <p:extLst>
      <p:ext uri="{BB962C8B-B14F-4D97-AF65-F5344CB8AC3E}">
        <p14:creationId xmlns:p14="http://schemas.microsoft.com/office/powerpoint/2010/main" val="17497622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178</a:t>
            </a:fld>
            <a:endParaRPr lang="en-US"/>
          </a:p>
        </p:txBody>
      </p:sp>
    </p:spTree>
    <p:extLst>
      <p:ext uri="{BB962C8B-B14F-4D97-AF65-F5344CB8AC3E}">
        <p14:creationId xmlns:p14="http://schemas.microsoft.com/office/powerpoint/2010/main" val="321413408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179</a:t>
            </a:fld>
            <a:endParaRPr lang="en-US"/>
          </a:p>
        </p:txBody>
      </p:sp>
    </p:spTree>
    <p:extLst>
      <p:ext uri="{BB962C8B-B14F-4D97-AF65-F5344CB8AC3E}">
        <p14:creationId xmlns:p14="http://schemas.microsoft.com/office/powerpoint/2010/main" val="2914341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180</a:t>
            </a:fld>
            <a:endParaRPr lang="en-US">
              <a:solidFill>
                <a:prstClr val="black"/>
              </a:solidFill>
            </a:endParaRPr>
          </a:p>
        </p:txBody>
      </p:sp>
    </p:spTree>
    <p:extLst>
      <p:ext uri="{BB962C8B-B14F-4D97-AF65-F5344CB8AC3E}">
        <p14:creationId xmlns:p14="http://schemas.microsoft.com/office/powerpoint/2010/main" val="346382149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181</a:t>
            </a:fld>
            <a:endParaRPr lang="en-US">
              <a:solidFill>
                <a:prstClr val="black"/>
              </a:solidFill>
            </a:endParaRPr>
          </a:p>
        </p:txBody>
      </p:sp>
    </p:spTree>
    <p:extLst>
      <p:ext uri="{BB962C8B-B14F-4D97-AF65-F5344CB8AC3E}">
        <p14:creationId xmlns:p14="http://schemas.microsoft.com/office/powerpoint/2010/main" val="346382149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182</a:t>
            </a:fld>
            <a:endParaRPr lang="en-US"/>
          </a:p>
        </p:txBody>
      </p:sp>
    </p:spTree>
    <p:extLst>
      <p:ext uri="{BB962C8B-B14F-4D97-AF65-F5344CB8AC3E}">
        <p14:creationId xmlns:p14="http://schemas.microsoft.com/office/powerpoint/2010/main" val="54461814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183</a:t>
            </a:fld>
            <a:endParaRPr lang="en-US"/>
          </a:p>
        </p:txBody>
      </p:sp>
    </p:spTree>
    <p:extLst>
      <p:ext uri="{BB962C8B-B14F-4D97-AF65-F5344CB8AC3E}">
        <p14:creationId xmlns:p14="http://schemas.microsoft.com/office/powerpoint/2010/main" val="64490762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184</a:t>
            </a:fld>
            <a:endParaRPr lang="en-US"/>
          </a:p>
        </p:txBody>
      </p:sp>
    </p:spTree>
    <p:extLst>
      <p:ext uri="{BB962C8B-B14F-4D97-AF65-F5344CB8AC3E}">
        <p14:creationId xmlns:p14="http://schemas.microsoft.com/office/powerpoint/2010/main" val="75706809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185</a:t>
            </a:fld>
            <a:endParaRPr lang="en-US"/>
          </a:p>
        </p:txBody>
      </p:sp>
    </p:spTree>
    <p:extLst>
      <p:ext uri="{BB962C8B-B14F-4D97-AF65-F5344CB8AC3E}">
        <p14:creationId xmlns:p14="http://schemas.microsoft.com/office/powerpoint/2010/main" val="128280735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186</a:t>
            </a:fld>
            <a:endParaRPr lang="en-US">
              <a:solidFill>
                <a:prstClr val="black"/>
              </a:solidFill>
            </a:endParaRPr>
          </a:p>
        </p:txBody>
      </p:sp>
    </p:spTree>
    <p:extLst>
      <p:ext uri="{BB962C8B-B14F-4D97-AF65-F5344CB8AC3E}">
        <p14:creationId xmlns:p14="http://schemas.microsoft.com/office/powerpoint/2010/main" val="346382149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187</a:t>
            </a:fld>
            <a:endParaRPr lang="en-US"/>
          </a:p>
        </p:txBody>
      </p:sp>
    </p:spTree>
    <p:extLst>
      <p:ext uri="{BB962C8B-B14F-4D97-AF65-F5344CB8AC3E}">
        <p14:creationId xmlns:p14="http://schemas.microsoft.com/office/powerpoint/2010/main" val="424549984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188</a:t>
            </a:fld>
            <a:endParaRPr lang="en-US"/>
          </a:p>
        </p:txBody>
      </p:sp>
    </p:spTree>
    <p:extLst>
      <p:ext uri="{BB962C8B-B14F-4D97-AF65-F5344CB8AC3E}">
        <p14:creationId xmlns:p14="http://schemas.microsoft.com/office/powerpoint/2010/main" val="3573536429"/>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189</a:t>
            </a:fld>
            <a:endParaRPr lang="en-US"/>
          </a:p>
        </p:txBody>
      </p:sp>
    </p:spTree>
    <p:extLst>
      <p:ext uri="{BB962C8B-B14F-4D97-AF65-F5344CB8AC3E}">
        <p14:creationId xmlns:p14="http://schemas.microsoft.com/office/powerpoint/2010/main" val="4158447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190</a:t>
            </a:fld>
            <a:endParaRPr lang="en-US"/>
          </a:p>
        </p:txBody>
      </p:sp>
    </p:spTree>
    <p:extLst>
      <p:ext uri="{BB962C8B-B14F-4D97-AF65-F5344CB8AC3E}">
        <p14:creationId xmlns:p14="http://schemas.microsoft.com/office/powerpoint/2010/main" val="318602196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191</a:t>
            </a:fld>
            <a:endParaRPr lang="en-US"/>
          </a:p>
        </p:txBody>
      </p:sp>
    </p:spTree>
    <p:extLst>
      <p:ext uri="{BB962C8B-B14F-4D97-AF65-F5344CB8AC3E}">
        <p14:creationId xmlns:p14="http://schemas.microsoft.com/office/powerpoint/2010/main" val="318602196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192</a:t>
            </a:fld>
            <a:endParaRPr lang="en-US"/>
          </a:p>
        </p:txBody>
      </p:sp>
    </p:spTree>
    <p:extLst>
      <p:ext uri="{BB962C8B-B14F-4D97-AF65-F5344CB8AC3E}">
        <p14:creationId xmlns:p14="http://schemas.microsoft.com/office/powerpoint/2010/main" val="373855450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193</a:t>
            </a:fld>
            <a:endParaRPr lang="en-US"/>
          </a:p>
        </p:txBody>
      </p:sp>
    </p:spTree>
    <p:extLst>
      <p:ext uri="{BB962C8B-B14F-4D97-AF65-F5344CB8AC3E}">
        <p14:creationId xmlns:p14="http://schemas.microsoft.com/office/powerpoint/2010/main" val="382196525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194</a:t>
            </a:fld>
            <a:endParaRPr lang="en-US"/>
          </a:p>
        </p:txBody>
      </p:sp>
    </p:spTree>
    <p:extLst>
      <p:ext uri="{BB962C8B-B14F-4D97-AF65-F5344CB8AC3E}">
        <p14:creationId xmlns:p14="http://schemas.microsoft.com/office/powerpoint/2010/main" val="368406234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195</a:t>
            </a:fld>
            <a:endParaRPr lang="en-US"/>
          </a:p>
        </p:txBody>
      </p:sp>
    </p:spTree>
    <p:extLst>
      <p:ext uri="{BB962C8B-B14F-4D97-AF65-F5344CB8AC3E}">
        <p14:creationId xmlns:p14="http://schemas.microsoft.com/office/powerpoint/2010/main" val="373855450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196</a:t>
            </a:fld>
            <a:endParaRPr lang="en-US"/>
          </a:p>
        </p:txBody>
      </p:sp>
    </p:spTree>
    <p:extLst>
      <p:ext uri="{BB962C8B-B14F-4D97-AF65-F5344CB8AC3E}">
        <p14:creationId xmlns:p14="http://schemas.microsoft.com/office/powerpoint/2010/main" val="231904530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197</a:t>
            </a:fld>
            <a:endParaRPr lang="en-US"/>
          </a:p>
        </p:txBody>
      </p:sp>
    </p:spTree>
    <p:extLst>
      <p:ext uri="{BB962C8B-B14F-4D97-AF65-F5344CB8AC3E}">
        <p14:creationId xmlns:p14="http://schemas.microsoft.com/office/powerpoint/2010/main" val="140759958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198</a:t>
            </a:fld>
            <a:endParaRPr lang="en-US"/>
          </a:p>
        </p:txBody>
      </p:sp>
    </p:spTree>
    <p:extLst>
      <p:ext uri="{BB962C8B-B14F-4D97-AF65-F5344CB8AC3E}">
        <p14:creationId xmlns:p14="http://schemas.microsoft.com/office/powerpoint/2010/main" val="124639583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199</a:t>
            </a:fld>
            <a:endParaRPr lang="en-US"/>
          </a:p>
        </p:txBody>
      </p:sp>
    </p:spTree>
    <p:extLst>
      <p:ext uri="{BB962C8B-B14F-4D97-AF65-F5344CB8AC3E}">
        <p14:creationId xmlns:p14="http://schemas.microsoft.com/office/powerpoint/2010/main" val="284979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a:t>
            </a:fld>
            <a:endParaRPr lang="en-US"/>
          </a:p>
        </p:txBody>
      </p:sp>
    </p:spTree>
    <p:extLst>
      <p:ext uri="{BB962C8B-B14F-4D97-AF65-F5344CB8AC3E}">
        <p14:creationId xmlns:p14="http://schemas.microsoft.com/office/powerpoint/2010/main" val="3267888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200</a:t>
            </a:fld>
            <a:endParaRPr lang="en-US"/>
          </a:p>
        </p:txBody>
      </p:sp>
    </p:spTree>
    <p:extLst>
      <p:ext uri="{BB962C8B-B14F-4D97-AF65-F5344CB8AC3E}">
        <p14:creationId xmlns:p14="http://schemas.microsoft.com/office/powerpoint/2010/main" val="163446320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201</a:t>
            </a:fld>
            <a:endParaRPr lang="en-US"/>
          </a:p>
        </p:txBody>
      </p:sp>
    </p:spTree>
    <p:extLst>
      <p:ext uri="{BB962C8B-B14F-4D97-AF65-F5344CB8AC3E}">
        <p14:creationId xmlns:p14="http://schemas.microsoft.com/office/powerpoint/2010/main" val="156463417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202</a:t>
            </a:fld>
            <a:endParaRPr lang="en-US"/>
          </a:p>
        </p:txBody>
      </p:sp>
    </p:spTree>
    <p:extLst>
      <p:ext uri="{BB962C8B-B14F-4D97-AF65-F5344CB8AC3E}">
        <p14:creationId xmlns:p14="http://schemas.microsoft.com/office/powerpoint/2010/main" val="36614488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203</a:t>
            </a:fld>
            <a:endParaRPr lang="en-US"/>
          </a:p>
        </p:txBody>
      </p:sp>
    </p:spTree>
    <p:extLst>
      <p:ext uri="{BB962C8B-B14F-4D97-AF65-F5344CB8AC3E}">
        <p14:creationId xmlns:p14="http://schemas.microsoft.com/office/powerpoint/2010/main" val="275971229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204</a:t>
            </a:fld>
            <a:endParaRPr lang="en-US"/>
          </a:p>
        </p:txBody>
      </p:sp>
    </p:spTree>
    <p:extLst>
      <p:ext uri="{BB962C8B-B14F-4D97-AF65-F5344CB8AC3E}">
        <p14:creationId xmlns:p14="http://schemas.microsoft.com/office/powerpoint/2010/main" val="320083021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205</a:t>
            </a:fld>
            <a:endParaRPr lang="en-US"/>
          </a:p>
        </p:txBody>
      </p:sp>
    </p:spTree>
    <p:extLst>
      <p:ext uri="{BB962C8B-B14F-4D97-AF65-F5344CB8AC3E}">
        <p14:creationId xmlns:p14="http://schemas.microsoft.com/office/powerpoint/2010/main" val="5681788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206</a:t>
            </a:fld>
            <a:endParaRPr lang="en-US"/>
          </a:p>
        </p:txBody>
      </p:sp>
    </p:spTree>
    <p:extLst>
      <p:ext uri="{BB962C8B-B14F-4D97-AF65-F5344CB8AC3E}">
        <p14:creationId xmlns:p14="http://schemas.microsoft.com/office/powerpoint/2010/main" val="47745925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207</a:t>
            </a:fld>
            <a:endParaRPr lang="en-US"/>
          </a:p>
        </p:txBody>
      </p:sp>
    </p:spTree>
    <p:extLst>
      <p:ext uri="{BB962C8B-B14F-4D97-AF65-F5344CB8AC3E}">
        <p14:creationId xmlns:p14="http://schemas.microsoft.com/office/powerpoint/2010/main" val="42884329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208</a:t>
            </a:fld>
            <a:endParaRPr lang="en-US"/>
          </a:p>
        </p:txBody>
      </p:sp>
    </p:spTree>
    <p:extLst>
      <p:ext uri="{BB962C8B-B14F-4D97-AF65-F5344CB8AC3E}">
        <p14:creationId xmlns:p14="http://schemas.microsoft.com/office/powerpoint/2010/main" val="76513376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209</a:t>
            </a:fld>
            <a:endParaRPr lang="en-US"/>
          </a:p>
        </p:txBody>
      </p:sp>
    </p:spTree>
    <p:extLst>
      <p:ext uri="{BB962C8B-B14F-4D97-AF65-F5344CB8AC3E}">
        <p14:creationId xmlns:p14="http://schemas.microsoft.com/office/powerpoint/2010/main" val="1542797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210</a:t>
            </a:fld>
            <a:endParaRPr lang="en-US"/>
          </a:p>
        </p:txBody>
      </p:sp>
    </p:spTree>
    <p:extLst>
      <p:ext uri="{BB962C8B-B14F-4D97-AF65-F5344CB8AC3E}">
        <p14:creationId xmlns:p14="http://schemas.microsoft.com/office/powerpoint/2010/main" val="4822005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211</a:t>
            </a:fld>
            <a:endParaRPr lang="en-US"/>
          </a:p>
        </p:txBody>
      </p:sp>
    </p:spTree>
    <p:extLst>
      <p:ext uri="{BB962C8B-B14F-4D97-AF65-F5344CB8AC3E}">
        <p14:creationId xmlns:p14="http://schemas.microsoft.com/office/powerpoint/2010/main" val="2300958483"/>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EAC3EB-3C3E-4A15-9DCD-C019828A716C}" type="slidenum">
              <a:rPr lang="en-US" smtClean="0">
                <a:solidFill>
                  <a:prstClr val="black"/>
                </a:solidFill>
              </a:rPr>
              <a:pPr/>
              <a:t>212</a:t>
            </a:fld>
            <a:endParaRPr lang="en-US">
              <a:solidFill>
                <a:prstClr val="black"/>
              </a:solidFill>
            </a:endParaRPr>
          </a:p>
        </p:txBody>
      </p:sp>
      <p:sp>
        <p:nvSpPr>
          <p:cNvPr id="5" name="Header Placeholder 4"/>
          <p:cNvSpPr>
            <a:spLocks noGrp="1"/>
          </p:cNvSpPr>
          <p:nvPr>
            <p:ph type="hdr" sz="quarter" idx="11"/>
          </p:nvPr>
        </p:nvSpPr>
        <p:spPr/>
        <p:txBody>
          <a:bodyPr/>
          <a:lstStyle/>
          <a:p>
            <a:r>
              <a:rPr lang="en-US" smtClean="0">
                <a:solidFill>
                  <a:prstClr val="black"/>
                </a:solidFill>
              </a:rPr>
              <a:t>PSU Center for Dirt and Gravel Road Studies: www.dirtandgravelroads.org </a:t>
            </a:r>
            <a:endParaRPr lang="en-US">
              <a:solidFill>
                <a:prstClr val="black"/>
              </a:solidFill>
            </a:endParaRPr>
          </a:p>
        </p:txBody>
      </p:sp>
    </p:spTree>
    <p:extLst>
      <p:ext uri="{BB962C8B-B14F-4D97-AF65-F5344CB8AC3E}">
        <p14:creationId xmlns:p14="http://schemas.microsoft.com/office/powerpoint/2010/main" val="163162707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213</a:t>
            </a:fld>
            <a:endParaRPr lang="en-US"/>
          </a:p>
        </p:txBody>
      </p:sp>
    </p:spTree>
    <p:extLst>
      <p:ext uri="{BB962C8B-B14F-4D97-AF65-F5344CB8AC3E}">
        <p14:creationId xmlns:p14="http://schemas.microsoft.com/office/powerpoint/2010/main" val="4275195582"/>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214</a:t>
            </a:fld>
            <a:endParaRPr lang="en-US"/>
          </a:p>
        </p:txBody>
      </p:sp>
    </p:spTree>
    <p:extLst>
      <p:ext uri="{BB962C8B-B14F-4D97-AF65-F5344CB8AC3E}">
        <p14:creationId xmlns:p14="http://schemas.microsoft.com/office/powerpoint/2010/main" val="115333313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215</a:t>
            </a:fld>
            <a:endParaRPr lang="en-US"/>
          </a:p>
        </p:txBody>
      </p:sp>
    </p:spTree>
    <p:extLst>
      <p:ext uri="{BB962C8B-B14F-4D97-AF65-F5344CB8AC3E}">
        <p14:creationId xmlns:p14="http://schemas.microsoft.com/office/powerpoint/2010/main" val="2457811767"/>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216</a:t>
            </a:fld>
            <a:endParaRPr lang="en-US"/>
          </a:p>
        </p:txBody>
      </p:sp>
    </p:spTree>
    <p:extLst>
      <p:ext uri="{BB962C8B-B14F-4D97-AF65-F5344CB8AC3E}">
        <p14:creationId xmlns:p14="http://schemas.microsoft.com/office/powerpoint/2010/main" val="17333038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217</a:t>
            </a:fld>
            <a:endParaRPr lang="en-US"/>
          </a:p>
        </p:txBody>
      </p:sp>
    </p:spTree>
    <p:extLst>
      <p:ext uri="{BB962C8B-B14F-4D97-AF65-F5344CB8AC3E}">
        <p14:creationId xmlns:p14="http://schemas.microsoft.com/office/powerpoint/2010/main" val="384684168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218</a:t>
            </a:fld>
            <a:endParaRPr lang="en-US">
              <a:solidFill>
                <a:prstClr val="black"/>
              </a:solidFill>
            </a:endParaRPr>
          </a:p>
        </p:txBody>
      </p:sp>
    </p:spTree>
    <p:extLst>
      <p:ext uri="{BB962C8B-B14F-4D97-AF65-F5344CB8AC3E}">
        <p14:creationId xmlns:p14="http://schemas.microsoft.com/office/powerpoint/2010/main" val="293535693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219</a:t>
            </a:fld>
            <a:endParaRPr lang="en-US"/>
          </a:p>
        </p:txBody>
      </p:sp>
    </p:spTree>
    <p:extLst>
      <p:ext uri="{BB962C8B-B14F-4D97-AF65-F5344CB8AC3E}">
        <p14:creationId xmlns:p14="http://schemas.microsoft.com/office/powerpoint/2010/main" val="3053621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22</a:t>
            </a:fld>
            <a:endParaRPr lang="en-US"/>
          </a:p>
        </p:txBody>
      </p:sp>
    </p:spTree>
    <p:extLst>
      <p:ext uri="{BB962C8B-B14F-4D97-AF65-F5344CB8AC3E}">
        <p14:creationId xmlns:p14="http://schemas.microsoft.com/office/powerpoint/2010/main" val="293950799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220</a:t>
            </a:fld>
            <a:endParaRPr lang="en-US"/>
          </a:p>
        </p:txBody>
      </p:sp>
    </p:spTree>
    <p:extLst>
      <p:ext uri="{BB962C8B-B14F-4D97-AF65-F5344CB8AC3E}">
        <p14:creationId xmlns:p14="http://schemas.microsoft.com/office/powerpoint/2010/main" val="297706756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221</a:t>
            </a:fld>
            <a:endParaRPr lang="en-US"/>
          </a:p>
        </p:txBody>
      </p:sp>
    </p:spTree>
    <p:extLst>
      <p:ext uri="{BB962C8B-B14F-4D97-AF65-F5344CB8AC3E}">
        <p14:creationId xmlns:p14="http://schemas.microsoft.com/office/powerpoint/2010/main" val="2402625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23</a:t>
            </a:fld>
            <a:endParaRPr lang="en-US"/>
          </a:p>
        </p:txBody>
      </p:sp>
    </p:spTree>
    <p:extLst>
      <p:ext uri="{BB962C8B-B14F-4D97-AF65-F5344CB8AC3E}">
        <p14:creationId xmlns:p14="http://schemas.microsoft.com/office/powerpoint/2010/main" val="3215196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24</a:t>
            </a:fld>
            <a:endParaRPr lang="en-US"/>
          </a:p>
        </p:txBody>
      </p:sp>
    </p:spTree>
    <p:extLst>
      <p:ext uri="{BB962C8B-B14F-4D97-AF65-F5344CB8AC3E}">
        <p14:creationId xmlns:p14="http://schemas.microsoft.com/office/powerpoint/2010/main" val="3215196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25</a:t>
            </a:fld>
            <a:endParaRPr lang="en-US"/>
          </a:p>
        </p:txBody>
      </p:sp>
    </p:spTree>
    <p:extLst>
      <p:ext uri="{BB962C8B-B14F-4D97-AF65-F5344CB8AC3E}">
        <p14:creationId xmlns:p14="http://schemas.microsoft.com/office/powerpoint/2010/main" val="906685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26</a:t>
            </a:fld>
            <a:endParaRPr lang="en-US"/>
          </a:p>
        </p:txBody>
      </p:sp>
    </p:spTree>
    <p:extLst>
      <p:ext uri="{BB962C8B-B14F-4D97-AF65-F5344CB8AC3E}">
        <p14:creationId xmlns:p14="http://schemas.microsoft.com/office/powerpoint/2010/main" val="4230672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27</a:t>
            </a:fld>
            <a:endParaRPr lang="en-US"/>
          </a:p>
        </p:txBody>
      </p:sp>
    </p:spTree>
    <p:extLst>
      <p:ext uri="{BB962C8B-B14F-4D97-AF65-F5344CB8AC3E}">
        <p14:creationId xmlns:p14="http://schemas.microsoft.com/office/powerpoint/2010/main" val="4230672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28</a:t>
            </a:fld>
            <a:endParaRPr lang="en-US"/>
          </a:p>
        </p:txBody>
      </p:sp>
    </p:spTree>
    <p:extLst>
      <p:ext uri="{BB962C8B-B14F-4D97-AF65-F5344CB8AC3E}">
        <p14:creationId xmlns:p14="http://schemas.microsoft.com/office/powerpoint/2010/main" val="1895356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29</a:t>
            </a:fld>
            <a:endParaRPr lang="en-US"/>
          </a:p>
        </p:txBody>
      </p:sp>
    </p:spTree>
    <p:extLst>
      <p:ext uri="{BB962C8B-B14F-4D97-AF65-F5344CB8AC3E}">
        <p14:creationId xmlns:p14="http://schemas.microsoft.com/office/powerpoint/2010/main" val="817875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a:t>
            </a:fld>
            <a:endParaRPr lang="en-US"/>
          </a:p>
        </p:txBody>
      </p:sp>
    </p:spTree>
    <p:extLst>
      <p:ext uri="{BB962C8B-B14F-4D97-AF65-F5344CB8AC3E}">
        <p14:creationId xmlns:p14="http://schemas.microsoft.com/office/powerpoint/2010/main" val="31802785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30</a:t>
            </a:fld>
            <a:endParaRPr lang="en-US"/>
          </a:p>
        </p:txBody>
      </p:sp>
    </p:spTree>
    <p:extLst>
      <p:ext uri="{BB962C8B-B14F-4D97-AF65-F5344CB8AC3E}">
        <p14:creationId xmlns:p14="http://schemas.microsoft.com/office/powerpoint/2010/main" val="41052075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31</a:t>
            </a:fld>
            <a:endParaRPr lang="en-US"/>
          </a:p>
        </p:txBody>
      </p:sp>
    </p:spTree>
    <p:extLst>
      <p:ext uri="{BB962C8B-B14F-4D97-AF65-F5344CB8AC3E}">
        <p14:creationId xmlns:p14="http://schemas.microsoft.com/office/powerpoint/2010/main" val="1059443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32</a:t>
            </a:fld>
            <a:endParaRPr lang="en-US"/>
          </a:p>
        </p:txBody>
      </p:sp>
    </p:spTree>
    <p:extLst>
      <p:ext uri="{BB962C8B-B14F-4D97-AF65-F5344CB8AC3E}">
        <p14:creationId xmlns:p14="http://schemas.microsoft.com/office/powerpoint/2010/main" val="3827909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33</a:t>
            </a:fld>
            <a:endParaRPr lang="en-US"/>
          </a:p>
        </p:txBody>
      </p:sp>
    </p:spTree>
    <p:extLst>
      <p:ext uri="{BB962C8B-B14F-4D97-AF65-F5344CB8AC3E}">
        <p14:creationId xmlns:p14="http://schemas.microsoft.com/office/powerpoint/2010/main" val="6697501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34</a:t>
            </a:fld>
            <a:endParaRPr lang="en-US"/>
          </a:p>
        </p:txBody>
      </p:sp>
    </p:spTree>
    <p:extLst>
      <p:ext uri="{BB962C8B-B14F-4D97-AF65-F5344CB8AC3E}">
        <p14:creationId xmlns:p14="http://schemas.microsoft.com/office/powerpoint/2010/main" val="42541514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35</a:t>
            </a:fld>
            <a:endParaRPr lang="en-US"/>
          </a:p>
        </p:txBody>
      </p:sp>
    </p:spTree>
    <p:extLst>
      <p:ext uri="{BB962C8B-B14F-4D97-AF65-F5344CB8AC3E}">
        <p14:creationId xmlns:p14="http://schemas.microsoft.com/office/powerpoint/2010/main" val="3680930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36</a:t>
            </a:fld>
            <a:endParaRPr lang="en-US"/>
          </a:p>
        </p:txBody>
      </p:sp>
    </p:spTree>
    <p:extLst>
      <p:ext uri="{BB962C8B-B14F-4D97-AF65-F5344CB8AC3E}">
        <p14:creationId xmlns:p14="http://schemas.microsoft.com/office/powerpoint/2010/main" val="21624041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37</a:t>
            </a:fld>
            <a:endParaRPr lang="en-US"/>
          </a:p>
        </p:txBody>
      </p:sp>
    </p:spTree>
    <p:extLst>
      <p:ext uri="{BB962C8B-B14F-4D97-AF65-F5344CB8AC3E}">
        <p14:creationId xmlns:p14="http://schemas.microsoft.com/office/powerpoint/2010/main" val="951620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4638214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463821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a:t>
            </a:fld>
            <a:endParaRPr lang="en-US"/>
          </a:p>
        </p:txBody>
      </p:sp>
    </p:spTree>
    <p:extLst>
      <p:ext uri="{BB962C8B-B14F-4D97-AF65-F5344CB8AC3E}">
        <p14:creationId xmlns:p14="http://schemas.microsoft.com/office/powerpoint/2010/main" val="2473204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4638214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463821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42</a:t>
            </a:fld>
            <a:endParaRPr lang="en-US"/>
          </a:p>
        </p:txBody>
      </p:sp>
    </p:spTree>
    <p:extLst>
      <p:ext uri="{BB962C8B-B14F-4D97-AF65-F5344CB8AC3E}">
        <p14:creationId xmlns:p14="http://schemas.microsoft.com/office/powerpoint/2010/main" val="15315601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43</a:t>
            </a:fld>
            <a:endParaRPr lang="en-US"/>
          </a:p>
        </p:txBody>
      </p:sp>
    </p:spTree>
    <p:extLst>
      <p:ext uri="{BB962C8B-B14F-4D97-AF65-F5344CB8AC3E}">
        <p14:creationId xmlns:p14="http://schemas.microsoft.com/office/powerpoint/2010/main" val="2987367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44</a:t>
            </a:fld>
            <a:endParaRPr lang="en-US"/>
          </a:p>
        </p:txBody>
      </p:sp>
    </p:spTree>
    <p:extLst>
      <p:ext uri="{BB962C8B-B14F-4D97-AF65-F5344CB8AC3E}">
        <p14:creationId xmlns:p14="http://schemas.microsoft.com/office/powerpoint/2010/main" val="7763710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45</a:t>
            </a:fld>
            <a:endParaRPr lang="en-US"/>
          </a:p>
        </p:txBody>
      </p:sp>
    </p:spTree>
    <p:extLst>
      <p:ext uri="{BB962C8B-B14F-4D97-AF65-F5344CB8AC3E}">
        <p14:creationId xmlns:p14="http://schemas.microsoft.com/office/powerpoint/2010/main" val="2589478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46</a:t>
            </a:fld>
            <a:endParaRPr lang="en-US"/>
          </a:p>
        </p:txBody>
      </p:sp>
    </p:spTree>
    <p:extLst>
      <p:ext uri="{BB962C8B-B14F-4D97-AF65-F5344CB8AC3E}">
        <p14:creationId xmlns:p14="http://schemas.microsoft.com/office/powerpoint/2010/main" val="14311730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47</a:t>
            </a:fld>
            <a:endParaRPr lang="en-US"/>
          </a:p>
        </p:txBody>
      </p:sp>
    </p:spTree>
    <p:extLst>
      <p:ext uri="{BB962C8B-B14F-4D97-AF65-F5344CB8AC3E}">
        <p14:creationId xmlns:p14="http://schemas.microsoft.com/office/powerpoint/2010/main" val="37565167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48</a:t>
            </a:fld>
            <a:endParaRPr lang="en-US"/>
          </a:p>
        </p:txBody>
      </p:sp>
    </p:spTree>
    <p:extLst>
      <p:ext uri="{BB962C8B-B14F-4D97-AF65-F5344CB8AC3E}">
        <p14:creationId xmlns:p14="http://schemas.microsoft.com/office/powerpoint/2010/main" val="7961467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49</a:t>
            </a:fld>
            <a:endParaRPr lang="en-US"/>
          </a:p>
        </p:txBody>
      </p:sp>
    </p:spTree>
    <p:extLst>
      <p:ext uri="{BB962C8B-B14F-4D97-AF65-F5344CB8AC3E}">
        <p14:creationId xmlns:p14="http://schemas.microsoft.com/office/powerpoint/2010/main" val="3012180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a:t>
            </a:fld>
            <a:endParaRPr lang="en-US"/>
          </a:p>
        </p:txBody>
      </p:sp>
    </p:spTree>
    <p:extLst>
      <p:ext uri="{BB962C8B-B14F-4D97-AF65-F5344CB8AC3E}">
        <p14:creationId xmlns:p14="http://schemas.microsoft.com/office/powerpoint/2010/main" val="15757318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50</a:t>
            </a:fld>
            <a:endParaRPr lang="en-US"/>
          </a:p>
        </p:txBody>
      </p:sp>
    </p:spTree>
    <p:extLst>
      <p:ext uri="{BB962C8B-B14F-4D97-AF65-F5344CB8AC3E}">
        <p14:creationId xmlns:p14="http://schemas.microsoft.com/office/powerpoint/2010/main" val="33401707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51</a:t>
            </a:fld>
            <a:endParaRPr lang="en-US"/>
          </a:p>
        </p:txBody>
      </p:sp>
    </p:spTree>
    <p:extLst>
      <p:ext uri="{BB962C8B-B14F-4D97-AF65-F5344CB8AC3E}">
        <p14:creationId xmlns:p14="http://schemas.microsoft.com/office/powerpoint/2010/main" val="37745761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52</a:t>
            </a:fld>
            <a:endParaRPr lang="en-US"/>
          </a:p>
        </p:txBody>
      </p:sp>
    </p:spTree>
    <p:extLst>
      <p:ext uri="{BB962C8B-B14F-4D97-AF65-F5344CB8AC3E}">
        <p14:creationId xmlns:p14="http://schemas.microsoft.com/office/powerpoint/2010/main" val="37745761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53</a:t>
            </a:fld>
            <a:endParaRPr lang="en-US"/>
          </a:p>
        </p:txBody>
      </p:sp>
    </p:spTree>
    <p:extLst>
      <p:ext uri="{BB962C8B-B14F-4D97-AF65-F5344CB8AC3E}">
        <p14:creationId xmlns:p14="http://schemas.microsoft.com/office/powerpoint/2010/main" val="31044113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54</a:t>
            </a:fld>
            <a:endParaRPr lang="en-US"/>
          </a:p>
        </p:txBody>
      </p:sp>
    </p:spTree>
    <p:extLst>
      <p:ext uri="{BB962C8B-B14F-4D97-AF65-F5344CB8AC3E}">
        <p14:creationId xmlns:p14="http://schemas.microsoft.com/office/powerpoint/2010/main" val="30477398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55</a:t>
            </a:fld>
            <a:endParaRPr lang="en-US"/>
          </a:p>
        </p:txBody>
      </p:sp>
    </p:spTree>
    <p:extLst>
      <p:ext uri="{BB962C8B-B14F-4D97-AF65-F5344CB8AC3E}">
        <p14:creationId xmlns:p14="http://schemas.microsoft.com/office/powerpoint/2010/main" val="3829698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56</a:t>
            </a:fld>
            <a:endParaRPr lang="en-US"/>
          </a:p>
        </p:txBody>
      </p:sp>
    </p:spTree>
    <p:extLst>
      <p:ext uri="{BB962C8B-B14F-4D97-AF65-F5344CB8AC3E}">
        <p14:creationId xmlns:p14="http://schemas.microsoft.com/office/powerpoint/2010/main" val="9434307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57</a:t>
            </a:fld>
            <a:endParaRPr lang="en-US"/>
          </a:p>
        </p:txBody>
      </p:sp>
    </p:spTree>
    <p:extLst>
      <p:ext uri="{BB962C8B-B14F-4D97-AF65-F5344CB8AC3E}">
        <p14:creationId xmlns:p14="http://schemas.microsoft.com/office/powerpoint/2010/main" val="37752549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58</a:t>
            </a:fld>
            <a:endParaRPr lang="en-US"/>
          </a:p>
        </p:txBody>
      </p:sp>
    </p:spTree>
    <p:extLst>
      <p:ext uri="{BB962C8B-B14F-4D97-AF65-F5344CB8AC3E}">
        <p14:creationId xmlns:p14="http://schemas.microsoft.com/office/powerpoint/2010/main" val="27232035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59</a:t>
            </a:fld>
            <a:endParaRPr lang="en-US"/>
          </a:p>
        </p:txBody>
      </p:sp>
    </p:spTree>
    <p:extLst>
      <p:ext uri="{BB962C8B-B14F-4D97-AF65-F5344CB8AC3E}">
        <p14:creationId xmlns:p14="http://schemas.microsoft.com/office/powerpoint/2010/main" val="394811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6</a:t>
            </a:fld>
            <a:endParaRPr lang="en-US"/>
          </a:p>
        </p:txBody>
      </p:sp>
    </p:spTree>
    <p:extLst>
      <p:ext uri="{BB962C8B-B14F-4D97-AF65-F5344CB8AC3E}">
        <p14:creationId xmlns:p14="http://schemas.microsoft.com/office/powerpoint/2010/main" val="38008708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60</a:t>
            </a:fld>
            <a:endParaRPr lang="en-US"/>
          </a:p>
        </p:txBody>
      </p:sp>
    </p:spTree>
    <p:extLst>
      <p:ext uri="{BB962C8B-B14F-4D97-AF65-F5344CB8AC3E}">
        <p14:creationId xmlns:p14="http://schemas.microsoft.com/office/powerpoint/2010/main" val="8171695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61</a:t>
            </a:fld>
            <a:endParaRPr lang="en-US"/>
          </a:p>
        </p:txBody>
      </p:sp>
    </p:spTree>
    <p:extLst>
      <p:ext uri="{BB962C8B-B14F-4D97-AF65-F5344CB8AC3E}">
        <p14:creationId xmlns:p14="http://schemas.microsoft.com/office/powerpoint/2010/main" val="24033879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62</a:t>
            </a:fld>
            <a:endParaRPr lang="en-US"/>
          </a:p>
        </p:txBody>
      </p:sp>
    </p:spTree>
    <p:extLst>
      <p:ext uri="{BB962C8B-B14F-4D97-AF65-F5344CB8AC3E}">
        <p14:creationId xmlns:p14="http://schemas.microsoft.com/office/powerpoint/2010/main" val="697142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63</a:t>
            </a:fld>
            <a:endParaRPr lang="en-US"/>
          </a:p>
        </p:txBody>
      </p:sp>
    </p:spTree>
    <p:extLst>
      <p:ext uri="{BB962C8B-B14F-4D97-AF65-F5344CB8AC3E}">
        <p14:creationId xmlns:p14="http://schemas.microsoft.com/office/powerpoint/2010/main" val="19306596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64</a:t>
            </a:fld>
            <a:endParaRPr lang="en-US"/>
          </a:p>
        </p:txBody>
      </p:sp>
    </p:spTree>
    <p:extLst>
      <p:ext uri="{BB962C8B-B14F-4D97-AF65-F5344CB8AC3E}">
        <p14:creationId xmlns:p14="http://schemas.microsoft.com/office/powerpoint/2010/main" val="36890935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65</a:t>
            </a:fld>
            <a:endParaRPr lang="en-US"/>
          </a:p>
        </p:txBody>
      </p:sp>
    </p:spTree>
    <p:extLst>
      <p:ext uri="{BB962C8B-B14F-4D97-AF65-F5344CB8AC3E}">
        <p14:creationId xmlns:p14="http://schemas.microsoft.com/office/powerpoint/2010/main" val="23870730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66</a:t>
            </a:fld>
            <a:endParaRPr lang="en-US"/>
          </a:p>
        </p:txBody>
      </p:sp>
    </p:spTree>
    <p:extLst>
      <p:ext uri="{BB962C8B-B14F-4D97-AF65-F5344CB8AC3E}">
        <p14:creationId xmlns:p14="http://schemas.microsoft.com/office/powerpoint/2010/main" val="22681015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67</a:t>
            </a:fld>
            <a:endParaRPr lang="en-US"/>
          </a:p>
        </p:txBody>
      </p:sp>
    </p:spTree>
    <p:extLst>
      <p:ext uri="{BB962C8B-B14F-4D97-AF65-F5344CB8AC3E}">
        <p14:creationId xmlns:p14="http://schemas.microsoft.com/office/powerpoint/2010/main" val="41566347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68</a:t>
            </a:fld>
            <a:endParaRPr lang="en-US"/>
          </a:p>
        </p:txBody>
      </p:sp>
    </p:spTree>
    <p:extLst>
      <p:ext uri="{BB962C8B-B14F-4D97-AF65-F5344CB8AC3E}">
        <p14:creationId xmlns:p14="http://schemas.microsoft.com/office/powerpoint/2010/main" val="9017359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69</a:t>
            </a:fld>
            <a:endParaRPr lang="en-US"/>
          </a:p>
        </p:txBody>
      </p:sp>
    </p:spTree>
    <p:extLst>
      <p:ext uri="{BB962C8B-B14F-4D97-AF65-F5344CB8AC3E}">
        <p14:creationId xmlns:p14="http://schemas.microsoft.com/office/powerpoint/2010/main" val="3087322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7</a:t>
            </a:fld>
            <a:endParaRPr lang="en-US"/>
          </a:p>
        </p:txBody>
      </p:sp>
    </p:spTree>
    <p:extLst>
      <p:ext uri="{BB962C8B-B14F-4D97-AF65-F5344CB8AC3E}">
        <p14:creationId xmlns:p14="http://schemas.microsoft.com/office/powerpoint/2010/main" val="32743280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70</a:t>
            </a:fld>
            <a:endParaRPr lang="en-US"/>
          </a:p>
        </p:txBody>
      </p:sp>
    </p:spTree>
    <p:extLst>
      <p:ext uri="{BB962C8B-B14F-4D97-AF65-F5344CB8AC3E}">
        <p14:creationId xmlns:p14="http://schemas.microsoft.com/office/powerpoint/2010/main" val="9937812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71</a:t>
            </a:fld>
            <a:endParaRPr lang="en-US"/>
          </a:p>
        </p:txBody>
      </p:sp>
    </p:spTree>
    <p:extLst>
      <p:ext uri="{BB962C8B-B14F-4D97-AF65-F5344CB8AC3E}">
        <p14:creationId xmlns:p14="http://schemas.microsoft.com/office/powerpoint/2010/main" val="4140766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72</a:t>
            </a:fld>
            <a:endParaRPr lang="en-US"/>
          </a:p>
        </p:txBody>
      </p:sp>
    </p:spTree>
    <p:extLst>
      <p:ext uri="{BB962C8B-B14F-4D97-AF65-F5344CB8AC3E}">
        <p14:creationId xmlns:p14="http://schemas.microsoft.com/office/powerpoint/2010/main" val="42196459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73</a:t>
            </a:fld>
            <a:endParaRPr lang="en-US"/>
          </a:p>
        </p:txBody>
      </p:sp>
    </p:spTree>
    <p:extLst>
      <p:ext uri="{BB962C8B-B14F-4D97-AF65-F5344CB8AC3E}">
        <p14:creationId xmlns:p14="http://schemas.microsoft.com/office/powerpoint/2010/main" val="32670800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74</a:t>
            </a:fld>
            <a:endParaRPr lang="en-US"/>
          </a:p>
        </p:txBody>
      </p:sp>
    </p:spTree>
    <p:extLst>
      <p:ext uri="{BB962C8B-B14F-4D97-AF65-F5344CB8AC3E}">
        <p14:creationId xmlns:p14="http://schemas.microsoft.com/office/powerpoint/2010/main" val="28957182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75</a:t>
            </a:fld>
            <a:endParaRPr lang="en-US"/>
          </a:p>
        </p:txBody>
      </p:sp>
    </p:spTree>
    <p:extLst>
      <p:ext uri="{BB962C8B-B14F-4D97-AF65-F5344CB8AC3E}">
        <p14:creationId xmlns:p14="http://schemas.microsoft.com/office/powerpoint/2010/main" val="4990264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76</a:t>
            </a:fld>
            <a:endParaRPr lang="en-US"/>
          </a:p>
        </p:txBody>
      </p:sp>
    </p:spTree>
    <p:extLst>
      <p:ext uri="{BB962C8B-B14F-4D97-AF65-F5344CB8AC3E}">
        <p14:creationId xmlns:p14="http://schemas.microsoft.com/office/powerpoint/2010/main" val="4990264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77</a:t>
            </a:fld>
            <a:endParaRPr lang="en-US"/>
          </a:p>
        </p:txBody>
      </p:sp>
    </p:spTree>
    <p:extLst>
      <p:ext uri="{BB962C8B-B14F-4D97-AF65-F5344CB8AC3E}">
        <p14:creationId xmlns:p14="http://schemas.microsoft.com/office/powerpoint/2010/main" val="6095932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78</a:t>
            </a:fld>
            <a:endParaRPr lang="en-US"/>
          </a:p>
        </p:txBody>
      </p:sp>
    </p:spTree>
    <p:extLst>
      <p:ext uri="{BB962C8B-B14F-4D97-AF65-F5344CB8AC3E}">
        <p14:creationId xmlns:p14="http://schemas.microsoft.com/office/powerpoint/2010/main" val="10460919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79</a:t>
            </a:fld>
            <a:endParaRPr lang="en-US"/>
          </a:p>
        </p:txBody>
      </p:sp>
    </p:spTree>
    <p:extLst>
      <p:ext uri="{BB962C8B-B14F-4D97-AF65-F5344CB8AC3E}">
        <p14:creationId xmlns:p14="http://schemas.microsoft.com/office/powerpoint/2010/main" val="104691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8</a:t>
            </a:fld>
            <a:endParaRPr lang="en-US"/>
          </a:p>
        </p:txBody>
      </p:sp>
    </p:spTree>
    <p:extLst>
      <p:ext uri="{BB962C8B-B14F-4D97-AF65-F5344CB8AC3E}">
        <p14:creationId xmlns:p14="http://schemas.microsoft.com/office/powerpoint/2010/main" val="39059716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80</a:t>
            </a:fld>
            <a:endParaRPr lang="en-US"/>
          </a:p>
        </p:txBody>
      </p:sp>
    </p:spTree>
    <p:extLst>
      <p:ext uri="{BB962C8B-B14F-4D97-AF65-F5344CB8AC3E}">
        <p14:creationId xmlns:p14="http://schemas.microsoft.com/office/powerpoint/2010/main" val="212346890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81</a:t>
            </a:fld>
            <a:endParaRPr lang="en-US"/>
          </a:p>
        </p:txBody>
      </p:sp>
    </p:spTree>
    <p:extLst>
      <p:ext uri="{BB962C8B-B14F-4D97-AF65-F5344CB8AC3E}">
        <p14:creationId xmlns:p14="http://schemas.microsoft.com/office/powerpoint/2010/main" val="21265733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82</a:t>
            </a:fld>
            <a:endParaRPr lang="en-US"/>
          </a:p>
        </p:txBody>
      </p:sp>
    </p:spTree>
    <p:extLst>
      <p:ext uri="{BB962C8B-B14F-4D97-AF65-F5344CB8AC3E}">
        <p14:creationId xmlns:p14="http://schemas.microsoft.com/office/powerpoint/2010/main" val="18966148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83</a:t>
            </a:fld>
            <a:endParaRPr lang="en-US"/>
          </a:p>
        </p:txBody>
      </p:sp>
    </p:spTree>
    <p:extLst>
      <p:ext uri="{BB962C8B-B14F-4D97-AF65-F5344CB8AC3E}">
        <p14:creationId xmlns:p14="http://schemas.microsoft.com/office/powerpoint/2010/main" val="38842591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34638214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34638214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86</a:t>
            </a:fld>
            <a:endParaRPr lang="en-US"/>
          </a:p>
        </p:txBody>
      </p:sp>
    </p:spTree>
    <p:extLst>
      <p:ext uri="{BB962C8B-B14F-4D97-AF65-F5344CB8AC3E}">
        <p14:creationId xmlns:p14="http://schemas.microsoft.com/office/powerpoint/2010/main" val="40927836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87</a:t>
            </a:fld>
            <a:endParaRPr lang="en-US"/>
          </a:p>
        </p:txBody>
      </p:sp>
    </p:spTree>
    <p:extLst>
      <p:ext uri="{BB962C8B-B14F-4D97-AF65-F5344CB8AC3E}">
        <p14:creationId xmlns:p14="http://schemas.microsoft.com/office/powerpoint/2010/main" val="40927836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88</a:t>
            </a:fld>
            <a:endParaRPr lang="en-US"/>
          </a:p>
        </p:txBody>
      </p:sp>
    </p:spTree>
    <p:extLst>
      <p:ext uri="{BB962C8B-B14F-4D97-AF65-F5344CB8AC3E}">
        <p14:creationId xmlns:p14="http://schemas.microsoft.com/office/powerpoint/2010/main" val="40927836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3463821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9</a:t>
            </a:fld>
            <a:endParaRPr lang="en-US"/>
          </a:p>
        </p:txBody>
      </p:sp>
    </p:spTree>
    <p:extLst>
      <p:ext uri="{BB962C8B-B14F-4D97-AF65-F5344CB8AC3E}">
        <p14:creationId xmlns:p14="http://schemas.microsoft.com/office/powerpoint/2010/main" val="1442765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90</a:t>
            </a:fld>
            <a:endParaRPr lang="en-US"/>
          </a:p>
        </p:txBody>
      </p:sp>
    </p:spTree>
    <p:extLst>
      <p:ext uri="{BB962C8B-B14F-4D97-AF65-F5344CB8AC3E}">
        <p14:creationId xmlns:p14="http://schemas.microsoft.com/office/powerpoint/2010/main" val="14792442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91</a:t>
            </a:fld>
            <a:endParaRPr lang="en-US"/>
          </a:p>
        </p:txBody>
      </p:sp>
    </p:spTree>
    <p:extLst>
      <p:ext uri="{BB962C8B-B14F-4D97-AF65-F5344CB8AC3E}">
        <p14:creationId xmlns:p14="http://schemas.microsoft.com/office/powerpoint/2010/main" val="19318274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92</a:t>
            </a:fld>
            <a:endParaRPr lang="en-US"/>
          </a:p>
        </p:txBody>
      </p:sp>
    </p:spTree>
    <p:extLst>
      <p:ext uri="{BB962C8B-B14F-4D97-AF65-F5344CB8AC3E}">
        <p14:creationId xmlns:p14="http://schemas.microsoft.com/office/powerpoint/2010/main" val="10400172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93</a:t>
            </a:fld>
            <a:endParaRPr lang="en-US"/>
          </a:p>
        </p:txBody>
      </p:sp>
    </p:spTree>
    <p:extLst>
      <p:ext uri="{BB962C8B-B14F-4D97-AF65-F5344CB8AC3E}">
        <p14:creationId xmlns:p14="http://schemas.microsoft.com/office/powerpoint/2010/main" val="20368854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94</a:t>
            </a:fld>
            <a:endParaRPr lang="en-US"/>
          </a:p>
        </p:txBody>
      </p:sp>
    </p:spTree>
    <p:extLst>
      <p:ext uri="{BB962C8B-B14F-4D97-AF65-F5344CB8AC3E}">
        <p14:creationId xmlns:p14="http://schemas.microsoft.com/office/powerpoint/2010/main" val="24124890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95</a:t>
            </a:fld>
            <a:endParaRPr lang="en-US"/>
          </a:p>
        </p:txBody>
      </p:sp>
    </p:spTree>
    <p:extLst>
      <p:ext uri="{BB962C8B-B14F-4D97-AF65-F5344CB8AC3E}">
        <p14:creationId xmlns:p14="http://schemas.microsoft.com/office/powerpoint/2010/main" val="29812101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96</a:t>
            </a:fld>
            <a:endParaRPr lang="en-US"/>
          </a:p>
        </p:txBody>
      </p:sp>
    </p:spTree>
    <p:extLst>
      <p:ext uri="{BB962C8B-B14F-4D97-AF65-F5344CB8AC3E}">
        <p14:creationId xmlns:p14="http://schemas.microsoft.com/office/powerpoint/2010/main" val="22775791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97</a:t>
            </a:fld>
            <a:endParaRPr lang="en-US"/>
          </a:p>
        </p:txBody>
      </p:sp>
    </p:spTree>
    <p:extLst>
      <p:ext uri="{BB962C8B-B14F-4D97-AF65-F5344CB8AC3E}">
        <p14:creationId xmlns:p14="http://schemas.microsoft.com/office/powerpoint/2010/main" val="384274057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A43F69-F3FF-472C-93EF-E37F57EBC516}" type="slidenum">
              <a:rPr lang="en-US" smtClean="0"/>
              <a:t>98</a:t>
            </a:fld>
            <a:endParaRPr lang="en-US"/>
          </a:p>
        </p:txBody>
      </p:sp>
    </p:spTree>
    <p:extLst>
      <p:ext uri="{BB962C8B-B14F-4D97-AF65-F5344CB8AC3E}">
        <p14:creationId xmlns:p14="http://schemas.microsoft.com/office/powerpoint/2010/main" val="21651961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A477BF-A8E4-4833-AF49-6E93FC1B5881}" type="slidenum">
              <a:rPr lang="en-US" smtClean="0"/>
              <a:t>99</a:t>
            </a:fld>
            <a:endParaRPr lang="en-US"/>
          </a:p>
        </p:txBody>
      </p:sp>
    </p:spTree>
    <p:extLst>
      <p:ext uri="{BB962C8B-B14F-4D97-AF65-F5344CB8AC3E}">
        <p14:creationId xmlns:p14="http://schemas.microsoft.com/office/powerpoint/2010/main" val="3463821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352800" y="8389"/>
            <a:ext cx="5787705" cy="372611"/>
          </a:xfrm>
        </p:spPr>
        <p:txBody>
          <a:body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33400" y="685800"/>
            <a:ext cx="8229600" cy="4953000"/>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000" b="0" i="0" u="none" strike="noStrike" kern="1200" cap="none" spc="0" normalizeH="0" baseline="0" noProof="0" dirty="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171069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3/12/2015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1790544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3/12/2015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734913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3/12/2015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269531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985DA0-F5BB-4D85-8A5D-EF8AB93C3DCC}" type="datetime1">
              <a:rPr lang="en-US" smtClean="0">
                <a:solidFill>
                  <a:prstClr val="black">
                    <a:tint val="75000"/>
                  </a:prstClr>
                </a:solidFill>
              </a:rPr>
              <a:pPr/>
              <a:t>3/12/2015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955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37B559-8EF7-4CCC-825C-D42076252684}" type="datetime1">
              <a:rPr lang="en-US" smtClean="0">
                <a:solidFill>
                  <a:prstClr val="black">
                    <a:tint val="75000"/>
                  </a:prstClr>
                </a:solidFill>
              </a:rPr>
              <a:pPr/>
              <a:t>3/12/2015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147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7446BE-EE92-4E83-8B42-77901C4DAB75}" type="datetime1">
              <a:rPr lang="en-US" smtClean="0">
                <a:solidFill>
                  <a:prstClr val="black">
                    <a:tint val="75000"/>
                  </a:prstClr>
                </a:solidFill>
              </a:rPr>
              <a:pPr/>
              <a:t>3/12/2015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212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50970A-1D8C-4A33-B1B1-5F54C6646EE7}" type="datetime1">
              <a:rPr lang="en-US" smtClean="0">
                <a:solidFill>
                  <a:prstClr val="black">
                    <a:tint val="75000"/>
                  </a:prstClr>
                </a:solidFill>
              </a:rPr>
              <a:pPr/>
              <a:t>3/12/2015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313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7E42EE-0E0E-41BB-B63A-17A33A50FFFE}" type="datetime1">
              <a:rPr lang="en-US" smtClean="0">
                <a:solidFill>
                  <a:prstClr val="black">
                    <a:tint val="75000"/>
                  </a:prstClr>
                </a:solidFill>
              </a:rPr>
              <a:pPr/>
              <a:t>3/12/2015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871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8B8371-D093-4564-AB29-14FB2C779F27}" type="datetime1">
              <a:rPr lang="en-US" smtClean="0">
                <a:solidFill>
                  <a:prstClr val="black">
                    <a:tint val="75000"/>
                  </a:prstClr>
                </a:solidFill>
              </a:rPr>
              <a:pPr/>
              <a:t>3/12/2015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6020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22250A-64BF-4AAB-B2DB-F7DDC113275C}" type="datetime1">
              <a:rPr lang="en-US" smtClean="0">
                <a:solidFill>
                  <a:prstClr val="black">
                    <a:tint val="75000"/>
                  </a:prstClr>
                </a:solidFill>
              </a:rPr>
              <a:pPr/>
              <a:t>3/12/2015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339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1"/>
            <a:ext cx="5943600" cy="457200"/>
          </a:xfrm>
        </p:spPr>
        <p:txBody>
          <a:body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457200" y="762000"/>
            <a:ext cx="8229600" cy="5791200"/>
          </a:xfrm>
        </p:spPr>
        <p:txBody>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solidFill>
                  <a:schemeClr val="tx1"/>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smtClean="0">
                <a:ln>
                  <a:noFill/>
                </a:ln>
                <a:solidFill>
                  <a:prstClr val="black"/>
                </a:solidFill>
                <a:effectLst/>
                <a:uLnTx/>
                <a:uFillTx/>
                <a:latin typeface="+mn-lt"/>
                <a:ea typeface="+mn-ea"/>
                <a:cs typeface="+mn-cs"/>
              </a:rPr>
              <a:t>Second level</a:t>
            </a:r>
          </a:p>
          <a:p>
            <a:pPr marL="1143000" marR="0" lvl="2"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000" b="0" i="0" u="none" strike="noStrike" kern="1200" cap="none" spc="0" normalizeH="0" baseline="0" noProof="0" dirty="0">
              <a:ln>
                <a:noFill/>
              </a:ln>
              <a:solidFill>
                <a:prstClr val="black"/>
              </a:solidFill>
              <a:effectLst/>
              <a:uLnTx/>
              <a:uFillTx/>
              <a:latin typeface="+mn-lt"/>
              <a:ea typeface="+mn-ea"/>
              <a:cs typeface="+mn-cs"/>
            </a:endParaRPr>
          </a:p>
        </p:txBody>
      </p:sp>
    </p:spTree>
    <p:extLst>
      <p:ext uri="{BB962C8B-B14F-4D97-AF65-F5344CB8AC3E}">
        <p14:creationId xmlns:p14="http://schemas.microsoft.com/office/powerpoint/2010/main" val="923479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259AAA-771C-40DF-99C7-EB8B06EA05A0}" type="datetime1">
              <a:rPr lang="en-US" smtClean="0">
                <a:solidFill>
                  <a:prstClr val="black">
                    <a:tint val="75000"/>
                  </a:prstClr>
                </a:solidFill>
              </a:rPr>
              <a:pPr/>
              <a:t>3/12/2015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1811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8F0990-0828-4309-946A-FE210B472ABB}" type="datetime1">
              <a:rPr lang="en-US" smtClean="0">
                <a:solidFill>
                  <a:prstClr val="black">
                    <a:tint val="75000"/>
                  </a:prstClr>
                </a:solidFill>
              </a:rPr>
              <a:pPr/>
              <a:t>3/12/2015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6984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DA37D0-BDAB-4D48-A5F5-4FE04C6F2F7A}" type="datetime1">
              <a:rPr lang="en-US" smtClean="0">
                <a:solidFill>
                  <a:prstClr val="black">
                    <a:tint val="75000"/>
                  </a:prstClr>
                </a:solidFill>
              </a:rPr>
              <a:pPr/>
              <a:t>3/12/2015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332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27A6C-D57B-47B5-AE72-FE77079848F6}" type="datetime1">
              <a:rPr lang="en-US" smtClean="0">
                <a:solidFill>
                  <a:prstClr val="black">
                    <a:tint val="75000"/>
                  </a:prstClr>
                </a:solidFill>
              </a:rPr>
              <a:pPr/>
              <a:t>3/12/2015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23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3/12/2015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3323569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3/12/2015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2553233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3/12/2015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1142794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3/12/2015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1193603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3/12/2015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3073413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3/12/2015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3877979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ABDCD26-1652-4F5E-A640-339501CFDF18}" type="datetimeFigureOut">
              <a:rPr lang="en-US" smtClean="0"/>
              <a:t>3/12/2015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756706-769E-4FD4-8BF0-D4A6E73368FF}" type="slidenum">
              <a:rPr lang="en-US" smtClean="0"/>
              <a:t>‹#›</a:t>
            </a:fld>
            <a:endParaRPr lang="en-US"/>
          </a:p>
        </p:txBody>
      </p:sp>
    </p:spTree>
    <p:extLst>
      <p:ext uri="{BB962C8B-B14F-4D97-AF65-F5344CB8AC3E}">
        <p14:creationId xmlns:p14="http://schemas.microsoft.com/office/powerpoint/2010/main" val="2327320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685800"/>
            <a:ext cx="8229600" cy="54403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2721" y="-1"/>
            <a:ext cx="9144000" cy="420125"/>
          </a:xfrm>
          <a:prstGeom prst="rect">
            <a:avLst/>
          </a:prstGeom>
          <a:gradFill>
            <a:gsLst>
              <a:gs pos="38000">
                <a:srgbClr val="FFFFCC"/>
              </a:gs>
              <a:gs pos="28000">
                <a:srgbClr val="003300"/>
              </a:gs>
            </a:gsLst>
            <a:lin ang="0" scaled="0"/>
          </a:gra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3200400" y="-1"/>
            <a:ext cx="5943600" cy="420125"/>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74284559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2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E478EB-3AEF-4AAF-B76E-BB1CDFCC0016}" type="datetime1">
              <a:rPr lang="en-US" smtClean="0">
                <a:solidFill>
                  <a:prstClr val="black">
                    <a:tint val="75000"/>
                  </a:prstClr>
                </a:solidFill>
              </a:rPr>
              <a:pPr/>
              <a:t>3/12/2015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E2919-D427-4CE2-80E2-33083554A2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770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17.gif"/></Relationships>
</file>

<file path=ppt/slides/_rels/slide10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0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0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0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0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0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10.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38.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hyperlink" Target="http://www.dirtandgravelroads.org/" TargetMode="External"/><Relationship Id="rId2" Type="http://schemas.openxmlformats.org/officeDocument/2006/relationships/notesSlide" Target="../notesSlides/notesSlide16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6.xml"/><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17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7.xml"/><Relationship Id="rId1" Type="http://schemas.openxmlformats.org/officeDocument/2006/relationships/slideLayout" Target="../slideLayouts/slideLayout3.xml"/><Relationship Id="rId4" Type="http://schemas.openxmlformats.org/officeDocument/2006/relationships/image" Target="../media/image71.jpeg"/></Relationships>
</file>

<file path=ppt/slides/_rels/slide1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rrichardso@pa.gov"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mailto:smb201@psu.edu"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0.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03.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2.xml"/><Relationship Id="rId1" Type="http://schemas.openxmlformats.org/officeDocument/2006/relationships/slideLayout" Target="../slideLayouts/slideLayout14.xml"/></Relationships>
</file>

<file path=ppt/slides/_rels/slide213.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4.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15.xml"/><Relationship Id="rId1" Type="http://schemas.openxmlformats.org/officeDocument/2006/relationships/slideLayout" Target="../slideLayouts/slideLayout1.xml"/><Relationship Id="rId5" Type="http://schemas.openxmlformats.org/officeDocument/2006/relationships/image" Target="../media/image83.jpeg"/><Relationship Id="rId4" Type="http://schemas.openxmlformats.org/officeDocument/2006/relationships/image" Target="../media/image82.jpeg"/></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7.xml"/><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hyperlink" Target="mailto:smb201@psu.edu" TargetMode="External"/><Relationship Id="rId2" Type="http://schemas.openxmlformats.org/officeDocument/2006/relationships/notesSlide" Target="../notesSlides/notesSlide221.xml"/><Relationship Id="rId1" Type="http://schemas.openxmlformats.org/officeDocument/2006/relationships/slideLayout" Target="../slideLayouts/slideLayout3.xml"/><Relationship Id="rId6" Type="http://schemas.openxmlformats.org/officeDocument/2006/relationships/hyperlink" Target="http://www.dirtandgravelroads.org/" TargetMode="External"/><Relationship Id="rId5" Type="http://schemas.openxmlformats.org/officeDocument/2006/relationships/hyperlink" Target="mailto:rrichardso@pa.gov" TargetMode="External"/><Relationship Id="rId4" Type="http://schemas.openxmlformats.org/officeDocument/2006/relationships/image" Target="../media/image7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hyperlink" Target="http://www.dirtandgravelroads.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www.dirtandgravelroads.org/"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hemeOverride" Target="../theme/themeOverride4.x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My Documents\WORKSHOPS\Site Pictures\20140918_09183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53" b="24843"/>
          <a:stretch/>
        </p:blipFill>
        <p:spPr bwMode="auto">
          <a:xfrm>
            <a:off x="0" y="-1"/>
            <a:ext cx="9144000" cy="3400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1094">
            <a:off x="-174380" y="3156964"/>
            <a:ext cx="2144234"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34789">
            <a:off x="3824926" y="3144077"/>
            <a:ext cx="2125893"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968288">
            <a:off x="2061708" y="3163424"/>
            <a:ext cx="2104845"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68018">
            <a:off x="5505248" y="3032723"/>
            <a:ext cx="2077410"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36944">
            <a:off x="7099646" y="4931105"/>
            <a:ext cx="2086947" cy="274320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16569">
            <a:off x="1834377" y="5605254"/>
            <a:ext cx="2132909"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715218">
            <a:off x="-30544" y="5353418"/>
            <a:ext cx="2068487"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780456">
            <a:off x="7230113" y="3025320"/>
            <a:ext cx="1978811"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0937238">
            <a:off x="3518496" y="5449163"/>
            <a:ext cx="1823421"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93821" y="5269991"/>
            <a:ext cx="2044490" cy="2743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05881">
            <a:off x="998781" y="3928291"/>
            <a:ext cx="2106443" cy="27432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Subtitle 2"/>
          <p:cNvSpPr>
            <a:spLocks noGrp="1"/>
          </p:cNvSpPr>
          <p:nvPr>
            <p:ph type="subTitle" idx="1"/>
          </p:nvPr>
        </p:nvSpPr>
        <p:spPr>
          <a:xfrm>
            <a:off x="228600" y="152400"/>
            <a:ext cx="8458200" cy="4953000"/>
          </a:xfrm>
        </p:spPr>
        <p:txBody>
          <a:bodyPr>
            <a:noAutofit/>
          </a:bodyPr>
          <a:lstStyle/>
          <a:p>
            <a:pPr marL="0" indent="0" algn="ctr">
              <a:buNone/>
            </a:pPr>
            <a:r>
              <a:rPr lang="en-US" sz="4400" b="1" dirty="0" smtClean="0">
                <a:solidFill>
                  <a:schemeClr val="bg1"/>
                </a:solidFill>
                <a:effectLst>
                  <a:glow rad="330200">
                    <a:schemeClr val="tx1">
                      <a:alpha val="67000"/>
                    </a:schemeClr>
                  </a:glow>
                </a:effectLst>
              </a:rPr>
              <a:t>Dirt, Gravel, and Low Volume Road Maintenance Program</a:t>
            </a:r>
          </a:p>
          <a:p>
            <a:pPr marL="0" indent="0" algn="ctr">
              <a:buNone/>
            </a:pPr>
            <a:endParaRPr lang="en-US" sz="4400" b="1" dirty="0" smtClean="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smtClean="0">
              <a:effectLst>
                <a:glow rad="101600">
                  <a:schemeClr val="bg1">
                    <a:alpha val="60000"/>
                  </a:schemeClr>
                </a:glow>
              </a:effectLst>
            </a:endParaRPr>
          </a:p>
          <a:p>
            <a:pPr marL="0" indent="0" algn="ctr">
              <a:buNone/>
            </a:pPr>
            <a:endParaRPr lang="en-US" sz="4400" b="1" dirty="0" smtClean="0">
              <a:effectLst>
                <a:glow rad="101600">
                  <a:schemeClr val="bg1">
                    <a:alpha val="60000"/>
                  </a:schemeClr>
                </a:glow>
              </a:effectLst>
            </a:endParaRPr>
          </a:p>
          <a:p>
            <a:pPr marL="0" indent="0" algn="ctr">
              <a:buNone/>
            </a:pPr>
            <a:r>
              <a:rPr lang="en-US" sz="4400" b="1" dirty="0" smtClean="0">
                <a:effectLst>
                  <a:glow rad="749300">
                    <a:schemeClr val="bg1">
                      <a:alpha val="82000"/>
                    </a:schemeClr>
                  </a:glow>
                </a:effectLst>
              </a:rPr>
              <a:t>Administrative Training</a:t>
            </a:r>
          </a:p>
          <a:p>
            <a:pPr marL="0" indent="0" algn="ctr">
              <a:buNone/>
            </a:pPr>
            <a:r>
              <a:rPr lang="en-US" sz="4400" b="1" dirty="0" smtClean="0">
                <a:effectLst>
                  <a:glow rad="749300">
                    <a:schemeClr val="bg1">
                      <a:alpha val="82000"/>
                    </a:schemeClr>
                  </a:glow>
                </a:effectLst>
              </a:rPr>
              <a:t>Mar 2015</a:t>
            </a:r>
            <a:endParaRPr lang="en-US" sz="4400" b="1" dirty="0">
              <a:effectLst>
                <a:glow rad="749300">
                  <a:schemeClr val="bg1">
                    <a:alpha val="82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smtClean="0">
              <a:effectLst>
                <a:glow rad="101600">
                  <a:schemeClr val="bg1">
                    <a:alpha val="60000"/>
                  </a:schemeClr>
                </a:glow>
              </a:effectLst>
            </a:endParaRPr>
          </a:p>
          <a:p>
            <a:pPr marL="0" indent="0" algn="ctr">
              <a:buNone/>
            </a:pPr>
            <a:endParaRPr lang="en-US" sz="4400" b="1" dirty="0">
              <a:effectLst>
                <a:glow rad="101600">
                  <a:schemeClr val="bg1">
                    <a:alpha val="60000"/>
                  </a:schemeClr>
                </a:glow>
              </a:effectLst>
            </a:endParaRPr>
          </a:p>
          <a:p>
            <a:pPr marL="0" indent="0" algn="ctr">
              <a:buNone/>
            </a:pPr>
            <a:endParaRPr lang="en-US" sz="4400" b="1" dirty="0" smtClean="0">
              <a:effectLst>
                <a:glow rad="101600">
                  <a:schemeClr val="bg1">
                    <a:alpha val="60000"/>
                  </a:schemeClr>
                </a:glow>
              </a:effectLst>
            </a:endParaRPr>
          </a:p>
          <a:p>
            <a:pPr marL="0" indent="0" algn="ctr">
              <a:buNone/>
            </a:pPr>
            <a:endParaRPr lang="en-US" sz="4800" dirty="0" smtClean="0">
              <a:solidFill>
                <a:schemeClr val="bg1"/>
              </a:solidFill>
            </a:endParaRPr>
          </a:p>
          <a:p>
            <a:pPr marL="0" indent="0" algn="ctr">
              <a:buNone/>
            </a:pPr>
            <a:endParaRPr lang="en-US" sz="4800" dirty="0" smtClean="0">
              <a:solidFill>
                <a:schemeClr val="bg1"/>
              </a:solidFill>
            </a:endParaRPr>
          </a:p>
          <a:p>
            <a:pPr marL="0" indent="0" algn="ctr">
              <a:buNone/>
            </a:pPr>
            <a:endParaRPr lang="en-US" sz="4800" dirty="0">
              <a:solidFill>
                <a:schemeClr val="bg1"/>
              </a:solidFill>
            </a:endParaRPr>
          </a:p>
        </p:txBody>
      </p:sp>
    </p:spTree>
    <p:extLst>
      <p:ext uri="{BB962C8B-B14F-4D97-AF65-F5344CB8AC3E}">
        <p14:creationId xmlns:p14="http://schemas.microsoft.com/office/powerpoint/2010/main" val="2016195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123825" y="609600"/>
            <a:ext cx="8382000" cy="800219"/>
          </a:xfrm>
          <a:prstGeom prst="rect">
            <a:avLst/>
          </a:prstGeom>
          <a:noFill/>
        </p:spPr>
        <p:txBody>
          <a:bodyPr wrap="square" rtlCol="0">
            <a:spAutoFit/>
          </a:bodyPr>
          <a:lstStyle/>
          <a:p>
            <a:r>
              <a:rPr lang="en-US" sz="3200" b="1" dirty="0" smtClean="0"/>
              <a:t>Overall balancing act</a:t>
            </a:r>
            <a:endParaRPr lang="en-US" sz="2800" b="1" dirty="0" smtClean="0"/>
          </a:p>
          <a:p>
            <a:endParaRPr lang="en-US" sz="1400" b="1" dirty="0">
              <a:solidFill>
                <a:prstClr val="white"/>
              </a:solidFill>
            </a:endParaRPr>
          </a:p>
        </p:txBody>
      </p:sp>
      <p:sp>
        <p:nvSpPr>
          <p:cNvPr id="6" name="Cube 5"/>
          <p:cNvSpPr/>
          <p:nvPr/>
        </p:nvSpPr>
        <p:spPr>
          <a:xfrm>
            <a:off x="7524748" y="4429243"/>
            <a:ext cx="1600199" cy="1476375"/>
          </a:xfrm>
          <a:prstGeom prst="cube">
            <a:avLst/>
          </a:prstGeom>
          <a:solidFill>
            <a:schemeClr val="accent6">
              <a:lumMod val="50000"/>
            </a:schemeClr>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n>
                  <a:solidFill>
                    <a:prstClr val="black"/>
                  </a:solidFill>
                </a:ln>
                <a:solidFill>
                  <a:prstClr val="white"/>
                </a:solidFill>
              </a:rPr>
              <a:t>D&amp;G</a:t>
            </a:r>
            <a:endParaRPr lang="en-US" sz="3200" b="1" dirty="0">
              <a:ln>
                <a:solidFill>
                  <a:prstClr val="black"/>
                </a:solidFill>
              </a:ln>
              <a:solidFill>
                <a:prstClr val="white"/>
              </a:solidFill>
            </a:endParaRPr>
          </a:p>
        </p:txBody>
      </p:sp>
      <p:pic>
        <p:nvPicPr>
          <p:cNvPr id="2050" name="Picture 2" descr="http://etc.usf.edu/clipart/41800/41848/balance_41848_lg.gif"/>
          <p:cNvPicPr>
            <a:picLocks noChangeAspect="1" noChangeArrowheads="1"/>
          </p:cNvPicPr>
          <p:nvPr/>
        </p:nvPicPr>
        <p:blipFill rotWithShape="1">
          <a:blip r:embed="rId4">
            <a:extLst>
              <a:ext uri="{28A0092B-C50C-407E-A947-70E740481C1C}">
                <a14:useLocalDpi xmlns:a14="http://schemas.microsoft.com/office/drawing/2010/main" val="0"/>
              </a:ext>
            </a:extLst>
          </a:blip>
          <a:srcRect t="21979" b="20357"/>
          <a:stretch/>
        </p:blipFill>
        <p:spPr bwMode="auto">
          <a:xfrm>
            <a:off x="-9522" y="1409819"/>
            <a:ext cx="9153522" cy="44980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6250" y="1867018"/>
            <a:ext cx="3862386" cy="1200329"/>
          </a:xfrm>
          <a:prstGeom prst="rect">
            <a:avLst/>
          </a:prstGeom>
          <a:noFill/>
        </p:spPr>
        <p:txBody>
          <a:bodyPr wrap="square" rtlCol="0">
            <a:spAutoFit/>
          </a:bodyPr>
          <a:lstStyle/>
          <a:p>
            <a:pPr algn="ctr"/>
            <a:r>
              <a:rPr lang="en-US" sz="3600" b="1" dirty="0" smtClean="0">
                <a:solidFill>
                  <a:srgbClr val="FF0000"/>
                </a:solidFill>
              </a:rPr>
              <a:t>Need for Increased </a:t>
            </a:r>
            <a:r>
              <a:rPr lang="en-US" sz="3600" b="1" dirty="0">
                <a:solidFill>
                  <a:srgbClr val="FF0000"/>
                </a:solidFill>
              </a:rPr>
              <a:t>A</a:t>
            </a:r>
            <a:r>
              <a:rPr lang="en-US" sz="3600" b="1" dirty="0" smtClean="0">
                <a:solidFill>
                  <a:srgbClr val="FF0000"/>
                </a:solidFill>
              </a:rPr>
              <a:t>ccountability</a:t>
            </a:r>
            <a:endParaRPr lang="en-US" sz="3600" b="1" dirty="0">
              <a:solidFill>
                <a:srgbClr val="FF0000"/>
              </a:solidFill>
            </a:endParaRPr>
          </a:p>
        </p:txBody>
      </p:sp>
      <p:sp>
        <p:nvSpPr>
          <p:cNvPr id="7" name="TextBox 6"/>
          <p:cNvSpPr txBox="1"/>
          <p:nvPr/>
        </p:nvSpPr>
        <p:spPr>
          <a:xfrm>
            <a:off x="4953000" y="1885979"/>
            <a:ext cx="3862386" cy="1200329"/>
          </a:xfrm>
          <a:prstGeom prst="rect">
            <a:avLst/>
          </a:prstGeom>
          <a:noFill/>
        </p:spPr>
        <p:txBody>
          <a:bodyPr wrap="square" rtlCol="0">
            <a:spAutoFit/>
          </a:bodyPr>
          <a:lstStyle/>
          <a:p>
            <a:pPr algn="ctr"/>
            <a:r>
              <a:rPr lang="en-US" sz="3600" b="1" dirty="0" smtClean="0">
                <a:solidFill>
                  <a:srgbClr val="FF0000"/>
                </a:solidFill>
              </a:rPr>
              <a:t>Simplicity and Local Control</a:t>
            </a:r>
            <a:endParaRPr lang="en-US" sz="3600" b="1" dirty="0">
              <a:solidFill>
                <a:srgbClr val="FF0000"/>
              </a:solidFill>
            </a:endParaRPr>
          </a:p>
        </p:txBody>
      </p:sp>
      <p:sp>
        <p:nvSpPr>
          <p:cNvPr id="8" name="Title 2"/>
          <p:cNvSpPr>
            <a:spLocks noGrp="1"/>
          </p:cNvSpPr>
          <p:nvPr>
            <p:ph type="ctrTitle"/>
          </p:nvPr>
        </p:nvSpPr>
        <p:spPr>
          <a:xfrm>
            <a:off x="3352800" y="8389"/>
            <a:ext cx="5787705" cy="372611"/>
          </a:xfrm>
        </p:spPr>
        <p:txBody>
          <a:bodyPr/>
          <a:lstStyle/>
          <a:p>
            <a:r>
              <a:rPr lang="en-US" dirty="0"/>
              <a:t>Administrative Training</a:t>
            </a:r>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Introduction</a:t>
            </a:r>
            <a:endParaRPr lang="en-US" dirty="0">
              <a:solidFill>
                <a:srgbClr val="FFFFCC"/>
              </a:solidFill>
            </a:endParaRPr>
          </a:p>
        </p:txBody>
      </p:sp>
    </p:spTree>
    <p:extLst>
      <p:ext uri="{BB962C8B-B14F-4D97-AF65-F5344CB8AC3E}">
        <p14:creationId xmlns:p14="http://schemas.microsoft.com/office/powerpoint/2010/main" val="21040196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Grant App, Work plan, Instructions</a:t>
            </a:r>
          </a:p>
        </p:txBody>
      </p:sp>
      <p:sp>
        <p:nvSpPr>
          <p:cNvPr id="3" name="Subtitle 2"/>
          <p:cNvSpPr>
            <a:spLocks noGrp="1"/>
          </p:cNvSpPr>
          <p:nvPr>
            <p:ph type="subTitle" idx="1"/>
          </p:nvPr>
        </p:nvSpPr>
        <p:spPr>
          <a:xfrm>
            <a:off x="-10896600" y="2343150"/>
            <a:ext cx="8229600" cy="5791200"/>
          </a:xfrm>
        </p:spPr>
        <p:txBody>
          <a:bodyPr/>
          <a:lstStyle/>
          <a:p>
            <a:r>
              <a:rPr lang="en-US" b="1" dirty="0" smtClean="0">
                <a:ea typeface="Times New Roman"/>
              </a:rPr>
              <a:t>2 page “cheat sheet” for new CD hires.</a:t>
            </a:r>
          </a:p>
          <a:p>
            <a:pPr marL="0" indent="0">
              <a:buNone/>
            </a:pPr>
            <a:endParaRPr lang="en-US" dirty="0"/>
          </a:p>
          <a:p>
            <a:endParaRPr lang="en-US" dirty="0" smtClean="0">
              <a:ea typeface="Times New Roman"/>
            </a:endParaRPr>
          </a:p>
          <a:p>
            <a:endParaRPr lang="en-US" dirty="0" smtClean="0">
              <a:ea typeface="Times New Roman"/>
            </a:endParaRPr>
          </a:p>
          <a:p>
            <a:pPr marL="0" indent="0">
              <a:buNone/>
            </a:pPr>
            <a:endParaRPr lang="en-US" i="1" dirty="0" smtClean="0">
              <a:ea typeface="Times New Roman"/>
            </a:endParaRPr>
          </a:p>
          <a:p>
            <a:pPr marL="0" indent="0">
              <a:buNone/>
            </a:pPr>
            <a:endParaRPr lang="en-US" sz="3600" dirty="0">
              <a:ea typeface="Times New Roman"/>
            </a:endParaRPr>
          </a:p>
          <a:p>
            <a:pPr marL="0" lvl="0" indent="0">
              <a:buNone/>
            </a:pPr>
            <a:endParaRPr lang="en-US" sz="3200" b="1" u="sng" kern="1200" dirty="0" smtClean="0">
              <a:solidFill>
                <a:schemeClr val="tx1"/>
              </a:solidFill>
              <a:effectLst/>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0" y="647700"/>
            <a:ext cx="4438520" cy="5829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647700"/>
            <a:ext cx="4497265" cy="5829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Rectangle 8"/>
          <p:cNvSpPr/>
          <p:nvPr/>
        </p:nvSpPr>
        <p:spPr>
          <a:xfrm>
            <a:off x="1440434" y="1037414"/>
            <a:ext cx="1672211" cy="1015663"/>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Grant Application (front)</a:t>
            </a:r>
            <a:endParaRPr lang="en-US" sz="2000" dirty="0">
              <a:solidFill>
                <a:srgbClr val="FF0000"/>
              </a:solidFill>
            </a:endParaRPr>
          </a:p>
        </p:txBody>
      </p:sp>
      <p:sp>
        <p:nvSpPr>
          <p:cNvPr id="10" name="Rectangle 9"/>
          <p:cNvSpPr/>
          <p:nvPr/>
        </p:nvSpPr>
        <p:spPr>
          <a:xfrm>
            <a:off x="5943600" y="1691048"/>
            <a:ext cx="1672211" cy="1015663"/>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Project Sketch </a:t>
            </a:r>
          </a:p>
          <a:p>
            <a:pPr algn="ctr"/>
            <a:r>
              <a:rPr lang="en-US" sz="2000" b="1" dirty="0" smtClean="0">
                <a:solidFill>
                  <a:srgbClr val="FF0000"/>
                </a:solidFill>
              </a:rPr>
              <a:t>(back)</a:t>
            </a:r>
            <a:endParaRPr lang="en-US" sz="2000" dirty="0">
              <a:solidFill>
                <a:srgbClr val="FF0000"/>
              </a:solidFill>
            </a:endParaRPr>
          </a:p>
        </p:txBody>
      </p:sp>
      <p:sp>
        <p:nvSpPr>
          <p:cNvPr id="13" name="Rounded Rectangle 12"/>
          <p:cNvSpPr/>
          <p:nvPr/>
        </p:nvSpPr>
        <p:spPr>
          <a:xfrm>
            <a:off x="3390900" y="3102649"/>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a:t>
            </a:r>
            <a:r>
              <a:rPr lang="en-US" sz="2800" b="1" dirty="0" smtClean="0">
                <a:solidFill>
                  <a:sysClr val="windowText" lastClr="000000"/>
                </a:solidFill>
              </a:rPr>
              <a:t>E</a:t>
            </a:r>
            <a:endParaRPr lang="en-US" sz="2800" b="1" dirty="0">
              <a:solidFill>
                <a:sysClr val="windowText" lastClr="000000"/>
              </a:solidFill>
            </a:endParaRPr>
          </a:p>
          <a:p>
            <a:pPr algn="ctr"/>
            <a:r>
              <a:rPr lang="en-US" sz="2000" b="1" dirty="0">
                <a:solidFill>
                  <a:sysClr val="windowText" lastClr="000000"/>
                </a:solidFill>
              </a:rPr>
              <a:t> in manual</a:t>
            </a:r>
            <a:endParaRPr lang="en-US" sz="2000" dirty="0">
              <a:solidFill>
                <a:sysClr val="windowText" lastClr="000000"/>
              </a:solidFill>
            </a:endParaRPr>
          </a:p>
        </p:txBody>
      </p:sp>
      <p:sp>
        <p:nvSpPr>
          <p:cNvPr id="11"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90546860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Grant App, Work plan, Instructions</a:t>
            </a:r>
          </a:p>
        </p:txBody>
      </p:sp>
      <p:sp>
        <p:nvSpPr>
          <p:cNvPr id="3" name="Subtitle 2"/>
          <p:cNvSpPr>
            <a:spLocks noGrp="1"/>
          </p:cNvSpPr>
          <p:nvPr>
            <p:ph type="subTitle" idx="1"/>
          </p:nvPr>
        </p:nvSpPr>
        <p:spPr>
          <a:xfrm>
            <a:off x="-10896600" y="2343150"/>
            <a:ext cx="8229600" cy="5791200"/>
          </a:xfrm>
        </p:spPr>
        <p:txBody>
          <a:bodyPr/>
          <a:lstStyle/>
          <a:p>
            <a:r>
              <a:rPr lang="en-US" b="1" dirty="0" smtClean="0">
                <a:ea typeface="Times New Roman"/>
              </a:rPr>
              <a:t>2 page “cheat sheet” for new CD hires.</a:t>
            </a:r>
          </a:p>
          <a:p>
            <a:pPr marL="0" indent="0">
              <a:buNone/>
            </a:pPr>
            <a:endParaRPr lang="en-US" dirty="0"/>
          </a:p>
          <a:p>
            <a:endParaRPr lang="en-US" dirty="0" smtClean="0">
              <a:ea typeface="Times New Roman"/>
            </a:endParaRPr>
          </a:p>
          <a:p>
            <a:endParaRPr lang="en-US" dirty="0" smtClean="0">
              <a:ea typeface="Times New Roman"/>
            </a:endParaRPr>
          </a:p>
          <a:p>
            <a:pPr marL="0" indent="0">
              <a:buNone/>
            </a:pPr>
            <a:endParaRPr lang="en-US" i="1" dirty="0" smtClean="0">
              <a:ea typeface="Times New Roman"/>
            </a:endParaRPr>
          </a:p>
          <a:p>
            <a:pPr marL="0" indent="0">
              <a:buNone/>
            </a:pPr>
            <a:endParaRPr lang="en-US" sz="3600" dirty="0">
              <a:ea typeface="Times New Roman"/>
            </a:endParaRPr>
          </a:p>
          <a:p>
            <a:pPr marL="0" lvl="0" indent="0">
              <a:buNone/>
            </a:pPr>
            <a:endParaRPr lang="en-US" sz="3200" b="1" u="sng" kern="1200" dirty="0" smtClean="0">
              <a:solidFill>
                <a:schemeClr val="tx1"/>
              </a:solidFill>
              <a:effectLst/>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0" y="647699"/>
            <a:ext cx="8172320" cy="107330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Rectangle 8"/>
          <p:cNvSpPr/>
          <p:nvPr/>
        </p:nvSpPr>
        <p:spPr>
          <a:xfrm>
            <a:off x="1295400" y="3429000"/>
            <a:ext cx="1672211" cy="400110"/>
          </a:xfrm>
          <a:prstGeom prst="rect">
            <a:avLst/>
          </a:prstGeom>
          <a:solidFill>
            <a:srgbClr val="FFFF99"/>
          </a:solidFill>
          <a:ln>
            <a:solidFill>
              <a:schemeClr val="tx1"/>
            </a:solidFill>
          </a:ln>
        </p:spPr>
        <p:txBody>
          <a:bodyPr wrap="square">
            <a:spAutoFit/>
          </a:bodyPr>
          <a:lstStyle/>
          <a:p>
            <a:pPr algn="ctr"/>
            <a:r>
              <a:rPr lang="en-US" sz="2000" b="1" dirty="0" smtClean="0">
                <a:solidFill>
                  <a:srgbClr val="FF0000"/>
                </a:solidFill>
              </a:rPr>
              <a:t>Applicant Info</a:t>
            </a:r>
            <a:endParaRPr lang="en-US" sz="2000" dirty="0">
              <a:solidFill>
                <a:srgbClr val="FF0000"/>
              </a:solidFill>
            </a:endParaRPr>
          </a:p>
        </p:txBody>
      </p:sp>
      <p:sp>
        <p:nvSpPr>
          <p:cNvPr id="5" name="Down Arrow 4"/>
          <p:cNvSpPr/>
          <p:nvPr/>
        </p:nvSpPr>
        <p:spPr>
          <a:xfrm>
            <a:off x="6703505" y="1241286"/>
            <a:ext cx="383095" cy="282714"/>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867400" y="587514"/>
            <a:ext cx="1672211" cy="707886"/>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NEW District Use Only Box</a:t>
            </a:r>
            <a:endParaRPr lang="en-US" sz="2000" dirty="0">
              <a:solidFill>
                <a:srgbClr val="FF0000"/>
              </a:solidFill>
            </a:endParaRPr>
          </a:p>
        </p:txBody>
      </p:sp>
      <p:sp>
        <p:nvSpPr>
          <p:cNvPr id="12" name="Rectangle 11"/>
          <p:cNvSpPr/>
          <p:nvPr/>
        </p:nvSpPr>
        <p:spPr>
          <a:xfrm>
            <a:off x="1524000" y="4876800"/>
            <a:ext cx="1672211" cy="400110"/>
          </a:xfrm>
          <a:prstGeom prst="rect">
            <a:avLst/>
          </a:prstGeom>
          <a:solidFill>
            <a:srgbClr val="FFFF99"/>
          </a:solidFill>
          <a:ln>
            <a:solidFill>
              <a:schemeClr val="tx1"/>
            </a:solidFill>
          </a:ln>
        </p:spPr>
        <p:txBody>
          <a:bodyPr wrap="square">
            <a:spAutoFit/>
          </a:bodyPr>
          <a:lstStyle/>
          <a:p>
            <a:pPr algn="ctr"/>
            <a:r>
              <a:rPr lang="en-US" sz="2000" b="1" dirty="0" smtClean="0">
                <a:solidFill>
                  <a:srgbClr val="FF0000"/>
                </a:solidFill>
              </a:rPr>
              <a:t>Project Info</a:t>
            </a:r>
            <a:endParaRPr lang="en-US" sz="2000" dirty="0">
              <a:solidFill>
                <a:srgbClr val="FF0000"/>
              </a:solidFill>
            </a:endParaRPr>
          </a:p>
        </p:txBody>
      </p:sp>
      <p:sp>
        <p:nvSpPr>
          <p:cNvPr id="8" name="Oval 7"/>
          <p:cNvSpPr/>
          <p:nvPr/>
        </p:nvSpPr>
        <p:spPr>
          <a:xfrm>
            <a:off x="4929499" y="5181600"/>
            <a:ext cx="3200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428172"/>
            <a:ext cx="2360105" cy="400110"/>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Grant App - Top</a:t>
            </a:r>
            <a:endParaRPr lang="en-US" sz="2000" dirty="0">
              <a:solidFill>
                <a:srgbClr val="FF0000"/>
              </a:solidFill>
            </a:endParaRPr>
          </a:p>
        </p:txBody>
      </p:sp>
      <p:sp>
        <p:nvSpPr>
          <p:cNvPr id="16" name="Rounded Rectangle 15"/>
          <p:cNvSpPr/>
          <p:nvPr/>
        </p:nvSpPr>
        <p:spPr>
          <a:xfrm>
            <a:off x="109979" y="5938599"/>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a:t>
            </a:r>
            <a:r>
              <a:rPr lang="en-US" sz="2800" b="1" dirty="0" smtClean="0">
                <a:solidFill>
                  <a:sysClr val="windowText" lastClr="000000"/>
                </a:solidFill>
              </a:rPr>
              <a:t>E</a:t>
            </a:r>
            <a:endParaRPr lang="en-US" sz="2800" b="1" dirty="0">
              <a:solidFill>
                <a:sysClr val="windowText" lastClr="000000"/>
              </a:solidFill>
            </a:endParaRPr>
          </a:p>
          <a:p>
            <a:pPr algn="ctr"/>
            <a:r>
              <a:rPr lang="en-US" sz="2000" b="1" dirty="0">
                <a:solidFill>
                  <a:sysClr val="windowText" lastClr="000000"/>
                </a:solidFill>
              </a:rPr>
              <a:t> in manual</a:t>
            </a:r>
            <a:endParaRPr lang="en-US" sz="2000" dirty="0">
              <a:solidFill>
                <a:sysClr val="windowText" lastClr="000000"/>
              </a:solidFill>
            </a:endParaRPr>
          </a:p>
        </p:txBody>
      </p:sp>
      <p:sp>
        <p:nvSpPr>
          <p:cNvPr id="1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408737613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dirty="0"/>
              <a:t>E</a:t>
            </a:r>
            <a:r>
              <a:rPr lang="en-US" sz="2600" b="1" kern="1200" dirty="0" smtClean="0">
                <a:solidFill>
                  <a:schemeClr val="tx1"/>
                </a:solidFill>
                <a:effectLst/>
                <a:latin typeface="+mj-lt"/>
                <a:ea typeface="+mj-ea"/>
                <a:cs typeface="+mj-cs"/>
              </a:rPr>
              <a:t>. Grant App, Work plan, Instructions</a:t>
            </a:r>
          </a:p>
        </p:txBody>
      </p:sp>
      <p:sp>
        <p:nvSpPr>
          <p:cNvPr id="3" name="Subtitle 2"/>
          <p:cNvSpPr>
            <a:spLocks noGrp="1"/>
          </p:cNvSpPr>
          <p:nvPr>
            <p:ph type="subTitle" idx="1"/>
          </p:nvPr>
        </p:nvSpPr>
        <p:spPr>
          <a:xfrm>
            <a:off x="-10896600" y="2343150"/>
            <a:ext cx="8229600" cy="5791200"/>
          </a:xfrm>
        </p:spPr>
        <p:txBody>
          <a:bodyPr/>
          <a:lstStyle/>
          <a:p>
            <a:r>
              <a:rPr lang="en-US" b="1" dirty="0" smtClean="0">
                <a:ea typeface="Times New Roman"/>
              </a:rPr>
              <a:t>2 page “cheat sheet” for new CD hires.</a:t>
            </a:r>
          </a:p>
          <a:p>
            <a:pPr marL="0" indent="0">
              <a:buNone/>
            </a:pPr>
            <a:endParaRPr lang="en-US" dirty="0"/>
          </a:p>
          <a:p>
            <a:endParaRPr lang="en-US" dirty="0" smtClean="0">
              <a:ea typeface="Times New Roman"/>
            </a:endParaRPr>
          </a:p>
          <a:p>
            <a:endParaRPr lang="en-US" dirty="0" smtClean="0">
              <a:ea typeface="Times New Roman"/>
            </a:endParaRPr>
          </a:p>
          <a:p>
            <a:pPr marL="0" indent="0">
              <a:buNone/>
            </a:pPr>
            <a:endParaRPr lang="en-US" i="1" dirty="0" smtClean="0">
              <a:ea typeface="Times New Roman"/>
            </a:endParaRPr>
          </a:p>
          <a:p>
            <a:pPr marL="0" indent="0">
              <a:buNone/>
            </a:pPr>
            <a:endParaRPr lang="en-US" sz="3600" dirty="0">
              <a:ea typeface="Times New Roman"/>
            </a:endParaRPr>
          </a:p>
          <a:p>
            <a:pPr marL="0" lvl="0" indent="0">
              <a:buNone/>
            </a:pPr>
            <a:endParaRPr lang="en-US" sz="3200" b="1" u="sng" kern="1200" dirty="0" smtClean="0">
              <a:solidFill>
                <a:schemeClr val="tx1"/>
              </a:solidFill>
              <a:effectLst/>
            </a:endParaRPr>
          </a:p>
        </p:txBody>
      </p:sp>
      <p:sp>
        <p:nvSpPr>
          <p:cNvPr id="6" name="Text Box 6"/>
          <p:cNvSpPr txBox="1">
            <a:spLocks noChangeArrowheads="1"/>
          </p:cNvSpPr>
          <p:nvPr/>
        </p:nvSpPr>
        <p:spPr bwMode="auto">
          <a:xfrm>
            <a:off x="0" y="-2715"/>
            <a:ext cx="3657600" cy="430887"/>
          </a:xfrm>
          <a:prstGeom prst="rect">
            <a:avLst/>
          </a:prstGeom>
          <a:noFill/>
          <a:ln w="9525">
            <a:noFill/>
            <a:miter lim="800000"/>
            <a:headEnd/>
            <a:tailEnd/>
          </a:ln>
        </p:spPr>
        <p:txBody>
          <a:bodyPr wrap="square">
            <a:spAutoFit/>
          </a:bodyPr>
          <a:lstStyle/>
          <a:p>
            <a:pPr algn="ctr">
              <a:tabLst>
                <a:tab pos="4860925" algn="l"/>
              </a:tabLst>
            </a:pPr>
            <a:r>
              <a:rPr lang="en-US" sz="2200" b="1" dirty="0" smtClean="0">
                <a:solidFill>
                  <a:srgbClr val="FFFFCC"/>
                </a:solidFill>
                <a:latin typeface="Arial" pitchFamily="34" charset="0"/>
              </a:rPr>
              <a:t>Forms Update</a:t>
            </a:r>
            <a:endParaRPr lang="en-US" sz="2200" b="1" dirty="0">
              <a:solidFill>
                <a:srgbClr val="FFFFCC"/>
              </a:solidFill>
              <a:latin typeface="Arial"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425074"/>
            <a:ext cx="8172320" cy="107330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9" name="Rectangle 8"/>
          <p:cNvSpPr/>
          <p:nvPr/>
        </p:nvSpPr>
        <p:spPr>
          <a:xfrm>
            <a:off x="3183511" y="3770243"/>
            <a:ext cx="1672211" cy="707886"/>
          </a:xfrm>
          <a:prstGeom prst="rect">
            <a:avLst/>
          </a:prstGeom>
          <a:solidFill>
            <a:srgbClr val="FFFF99"/>
          </a:solidFill>
          <a:ln>
            <a:solidFill>
              <a:schemeClr val="tx1"/>
            </a:solidFill>
          </a:ln>
        </p:spPr>
        <p:txBody>
          <a:bodyPr wrap="square">
            <a:spAutoFit/>
          </a:bodyPr>
          <a:lstStyle/>
          <a:p>
            <a:pPr algn="ctr"/>
            <a:r>
              <a:rPr lang="en-US" sz="2000" b="1" dirty="0" smtClean="0">
                <a:solidFill>
                  <a:srgbClr val="FF0000"/>
                </a:solidFill>
              </a:rPr>
              <a:t>Cost Summary</a:t>
            </a:r>
            <a:endParaRPr lang="en-US" sz="2000" dirty="0">
              <a:solidFill>
                <a:srgbClr val="FF0000"/>
              </a:solidFill>
            </a:endParaRPr>
          </a:p>
        </p:txBody>
      </p:sp>
      <p:sp>
        <p:nvSpPr>
          <p:cNvPr id="11" name="Rectangle 10"/>
          <p:cNvSpPr/>
          <p:nvPr/>
        </p:nvSpPr>
        <p:spPr>
          <a:xfrm>
            <a:off x="6555099" y="968512"/>
            <a:ext cx="1672211" cy="1015663"/>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Questions changed slightly</a:t>
            </a:r>
            <a:endParaRPr lang="en-US" sz="2000" dirty="0">
              <a:solidFill>
                <a:srgbClr val="FF0000"/>
              </a:solidFill>
            </a:endParaRPr>
          </a:p>
        </p:txBody>
      </p:sp>
      <p:sp>
        <p:nvSpPr>
          <p:cNvPr id="8" name="Oval 7"/>
          <p:cNvSpPr/>
          <p:nvPr/>
        </p:nvSpPr>
        <p:spPr>
          <a:xfrm>
            <a:off x="88704" y="5118100"/>
            <a:ext cx="3568896"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943600" y="3579742"/>
            <a:ext cx="1672211" cy="1015663"/>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Additional Cost Sheets Available</a:t>
            </a:r>
            <a:endParaRPr lang="en-US" sz="2000" dirty="0">
              <a:solidFill>
                <a:srgbClr val="FF0000"/>
              </a:solidFill>
            </a:endParaRPr>
          </a:p>
        </p:txBody>
      </p:sp>
      <p:sp>
        <p:nvSpPr>
          <p:cNvPr id="14" name="Rectangle 13"/>
          <p:cNvSpPr/>
          <p:nvPr/>
        </p:nvSpPr>
        <p:spPr>
          <a:xfrm>
            <a:off x="0" y="428172"/>
            <a:ext cx="2360105" cy="400110"/>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Grant App - Bottom</a:t>
            </a:r>
            <a:endParaRPr lang="en-US" sz="2000" dirty="0">
              <a:solidFill>
                <a:srgbClr val="FF0000"/>
              </a:solidFill>
            </a:endParaRPr>
          </a:p>
        </p:txBody>
      </p:sp>
      <p:sp>
        <p:nvSpPr>
          <p:cNvPr id="16" name="Rounded Rectangle 15"/>
          <p:cNvSpPr/>
          <p:nvPr/>
        </p:nvSpPr>
        <p:spPr>
          <a:xfrm>
            <a:off x="6918960" y="6019800"/>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a:t>
            </a:r>
            <a:r>
              <a:rPr lang="en-US" sz="2800" b="1" dirty="0" smtClean="0">
                <a:solidFill>
                  <a:sysClr val="windowText" lastClr="000000"/>
                </a:solidFill>
              </a:rPr>
              <a:t>E</a:t>
            </a:r>
            <a:endParaRPr lang="en-US" sz="2800" b="1" dirty="0">
              <a:solidFill>
                <a:sysClr val="windowText" lastClr="000000"/>
              </a:solidFill>
            </a:endParaRPr>
          </a:p>
          <a:p>
            <a:pPr algn="ctr"/>
            <a:r>
              <a:rPr lang="en-US" sz="2000" b="1" dirty="0">
                <a:solidFill>
                  <a:sysClr val="windowText" lastClr="000000"/>
                </a:solidFill>
              </a:rPr>
              <a:t> in manual</a:t>
            </a:r>
            <a:endParaRPr lang="en-US" sz="2000" dirty="0">
              <a:solidFill>
                <a:sysClr val="windowText" lastClr="000000"/>
              </a:solidFill>
            </a:endParaRPr>
          </a:p>
        </p:txBody>
      </p:sp>
    </p:spTree>
    <p:extLst>
      <p:ext uri="{BB962C8B-B14F-4D97-AF65-F5344CB8AC3E}">
        <p14:creationId xmlns:p14="http://schemas.microsoft.com/office/powerpoint/2010/main" val="155590698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536449" y="-473146"/>
            <a:ext cx="6150475" cy="8105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Grant App, Work plan, Instructions</a:t>
            </a:r>
          </a:p>
        </p:txBody>
      </p:sp>
      <p:sp>
        <p:nvSpPr>
          <p:cNvPr id="3" name="Subtitle 2"/>
          <p:cNvSpPr>
            <a:spLocks noGrp="1"/>
          </p:cNvSpPr>
          <p:nvPr>
            <p:ph type="subTitle" idx="1"/>
          </p:nvPr>
        </p:nvSpPr>
        <p:spPr>
          <a:xfrm>
            <a:off x="-10896600" y="2343150"/>
            <a:ext cx="8229600" cy="5791200"/>
          </a:xfrm>
        </p:spPr>
        <p:txBody>
          <a:bodyPr/>
          <a:lstStyle/>
          <a:p>
            <a:r>
              <a:rPr lang="en-US" b="1" dirty="0" smtClean="0">
                <a:ea typeface="Times New Roman"/>
              </a:rPr>
              <a:t>2 page “cheat sheet” for new CD hires.</a:t>
            </a:r>
          </a:p>
          <a:p>
            <a:pPr marL="0" indent="0">
              <a:buNone/>
            </a:pPr>
            <a:endParaRPr lang="en-US" dirty="0"/>
          </a:p>
          <a:p>
            <a:endParaRPr lang="en-US" dirty="0" smtClean="0">
              <a:ea typeface="Times New Roman"/>
            </a:endParaRPr>
          </a:p>
          <a:p>
            <a:endParaRPr lang="en-US" dirty="0" smtClean="0">
              <a:ea typeface="Times New Roman"/>
            </a:endParaRPr>
          </a:p>
          <a:p>
            <a:pPr marL="0" indent="0">
              <a:buNone/>
            </a:pPr>
            <a:endParaRPr lang="en-US" i="1" dirty="0" smtClean="0">
              <a:ea typeface="Times New Roman"/>
            </a:endParaRPr>
          </a:p>
          <a:p>
            <a:pPr marL="0" indent="0">
              <a:buNone/>
            </a:pPr>
            <a:endParaRPr lang="en-US" sz="3600" dirty="0">
              <a:ea typeface="Times New Roman"/>
            </a:endParaRPr>
          </a:p>
          <a:p>
            <a:pPr marL="0" lvl="0" indent="0">
              <a:buNone/>
            </a:pPr>
            <a:endParaRPr lang="en-US" sz="3200" b="1" u="sng" kern="1200" dirty="0" smtClean="0">
              <a:solidFill>
                <a:schemeClr val="tx1"/>
              </a:solidFill>
              <a:effectLst/>
            </a:endParaRPr>
          </a:p>
        </p:txBody>
      </p:sp>
      <p:sp>
        <p:nvSpPr>
          <p:cNvPr id="11" name="Rectangle 10"/>
          <p:cNvSpPr/>
          <p:nvPr/>
        </p:nvSpPr>
        <p:spPr>
          <a:xfrm>
            <a:off x="175541" y="520516"/>
            <a:ext cx="1672211" cy="1015663"/>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NEW </a:t>
            </a:r>
            <a:r>
              <a:rPr lang="en-US" sz="2000" b="1" u="sng" dirty="0" smtClean="0">
                <a:solidFill>
                  <a:srgbClr val="FF0000"/>
                </a:solidFill>
              </a:rPr>
              <a:t>OPTIONAL</a:t>
            </a:r>
            <a:r>
              <a:rPr lang="en-US" sz="2000" b="1" dirty="0" smtClean="0">
                <a:solidFill>
                  <a:srgbClr val="FF0000"/>
                </a:solidFill>
              </a:rPr>
              <a:t> Form</a:t>
            </a:r>
            <a:endParaRPr lang="en-US" sz="2000" dirty="0">
              <a:solidFill>
                <a:srgbClr val="FF0000"/>
              </a:solidFill>
            </a:endParaRPr>
          </a:p>
        </p:txBody>
      </p:sp>
      <p:sp>
        <p:nvSpPr>
          <p:cNvPr id="8" name="Oval 7"/>
          <p:cNvSpPr/>
          <p:nvPr/>
        </p:nvSpPr>
        <p:spPr>
          <a:xfrm>
            <a:off x="3009704" y="977900"/>
            <a:ext cx="3086296"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04800" y="3593751"/>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a:t>
            </a:r>
            <a:r>
              <a:rPr lang="en-US" sz="2800" b="1" dirty="0" smtClean="0">
                <a:solidFill>
                  <a:sysClr val="windowText" lastClr="000000"/>
                </a:solidFill>
              </a:rPr>
              <a:t>E</a:t>
            </a:r>
            <a:endParaRPr lang="en-US" sz="2800" b="1" dirty="0">
              <a:solidFill>
                <a:sysClr val="windowText" lastClr="000000"/>
              </a:solidFill>
            </a:endParaRPr>
          </a:p>
          <a:p>
            <a:pPr algn="ctr"/>
            <a:r>
              <a:rPr lang="en-US" sz="2000" b="1" dirty="0">
                <a:solidFill>
                  <a:sysClr val="windowText" lastClr="000000"/>
                </a:solidFill>
              </a:rPr>
              <a:t> in manual</a:t>
            </a:r>
            <a:endParaRPr lang="en-US" sz="2000" dirty="0">
              <a:solidFill>
                <a:sysClr val="windowText" lastClr="000000"/>
              </a:solidFill>
            </a:endParaRPr>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40889122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536449" y="-473146"/>
            <a:ext cx="6150475" cy="8105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Grant App, Work plan, Instructions</a:t>
            </a:r>
          </a:p>
        </p:txBody>
      </p:sp>
      <p:sp>
        <p:nvSpPr>
          <p:cNvPr id="3" name="Subtitle 2"/>
          <p:cNvSpPr>
            <a:spLocks noGrp="1"/>
          </p:cNvSpPr>
          <p:nvPr>
            <p:ph type="subTitle" idx="1"/>
          </p:nvPr>
        </p:nvSpPr>
        <p:spPr>
          <a:xfrm>
            <a:off x="-10896600" y="2343150"/>
            <a:ext cx="8229600" cy="5791200"/>
          </a:xfrm>
        </p:spPr>
        <p:txBody>
          <a:bodyPr/>
          <a:lstStyle/>
          <a:p>
            <a:r>
              <a:rPr lang="en-US" b="1" dirty="0" smtClean="0">
                <a:ea typeface="Times New Roman"/>
              </a:rPr>
              <a:t>2 page “cheat sheet” for new CD hires.</a:t>
            </a:r>
          </a:p>
          <a:p>
            <a:pPr marL="0" indent="0">
              <a:buNone/>
            </a:pPr>
            <a:endParaRPr lang="en-US" dirty="0"/>
          </a:p>
          <a:p>
            <a:endParaRPr lang="en-US" dirty="0" smtClean="0">
              <a:ea typeface="Times New Roman"/>
            </a:endParaRPr>
          </a:p>
          <a:p>
            <a:endParaRPr lang="en-US" dirty="0" smtClean="0">
              <a:ea typeface="Times New Roman"/>
            </a:endParaRPr>
          </a:p>
          <a:p>
            <a:pPr marL="0" indent="0">
              <a:buNone/>
            </a:pPr>
            <a:endParaRPr lang="en-US" i="1" dirty="0" smtClean="0">
              <a:ea typeface="Times New Roman"/>
            </a:endParaRPr>
          </a:p>
          <a:p>
            <a:pPr marL="0" indent="0">
              <a:buNone/>
            </a:pPr>
            <a:endParaRPr lang="en-US" sz="3600" dirty="0">
              <a:ea typeface="Times New Roman"/>
            </a:endParaRPr>
          </a:p>
          <a:p>
            <a:pPr marL="0" lvl="0" indent="0">
              <a:buNone/>
            </a:pPr>
            <a:endParaRPr lang="en-US" sz="3200" b="1" u="sng" kern="1200" dirty="0" smtClean="0">
              <a:solidFill>
                <a:schemeClr val="tx1"/>
              </a:solidFill>
              <a:effectLst/>
            </a:endParaRPr>
          </a:p>
        </p:txBody>
      </p:sp>
      <p:sp>
        <p:nvSpPr>
          <p:cNvPr id="11" name="Rectangle 10"/>
          <p:cNvSpPr/>
          <p:nvPr/>
        </p:nvSpPr>
        <p:spPr>
          <a:xfrm>
            <a:off x="175541" y="520516"/>
            <a:ext cx="1672211" cy="1015663"/>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NEW </a:t>
            </a:r>
            <a:r>
              <a:rPr lang="en-US" sz="2000" b="1" u="sng" dirty="0" smtClean="0">
                <a:solidFill>
                  <a:srgbClr val="FF0000"/>
                </a:solidFill>
              </a:rPr>
              <a:t>OPTIONAL</a:t>
            </a:r>
            <a:r>
              <a:rPr lang="en-US" sz="2000" b="1" dirty="0" smtClean="0">
                <a:solidFill>
                  <a:srgbClr val="FF0000"/>
                </a:solidFill>
              </a:rPr>
              <a:t> Form</a:t>
            </a:r>
            <a:endParaRPr lang="en-US" sz="2000" dirty="0">
              <a:solidFill>
                <a:srgbClr val="FF0000"/>
              </a:solidFill>
            </a:endParaRPr>
          </a:p>
        </p:txBody>
      </p:sp>
      <p:sp>
        <p:nvSpPr>
          <p:cNvPr id="8" name="Oval 7"/>
          <p:cNvSpPr/>
          <p:nvPr/>
        </p:nvSpPr>
        <p:spPr>
          <a:xfrm>
            <a:off x="3009704" y="977900"/>
            <a:ext cx="3086296"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5130"/>
          <a:stretch/>
        </p:blipFill>
        <p:spPr bwMode="auto">
          <a:xfrm>
            <a:off x="643345" y="939800"/>
            <a:ext cx="8172320" cy="3742587"/>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9" name="Rectangle 8"/>
          <p:cNvSpPr/>
          <p:nvPr/>
        </p:nvSpPr>
        <p:spPr>
          <a:xfrm>
            <a:off x="175541" y="628237"/>
            <a:ext cx="3731705" cy="400110"/>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Bottom of Grant Application</a:t>
            </a:r>
            <a:endParaRPr lang="en-US" sz="2000" dirty="0">
              <a:solidFill>
                <a:srgbClr val="FF0000"/>
              </a:solidFill>
            </a:endParaRPr>
          </a:p>
        </p:txBody>
      </p:sp>
      <p:cxnSp>
        <p:nvCxnSpPr>
          <p:cNvPr id="5" name="Straight Arrow Connector 4"/>
          <p:cNvCxnSpPr/>
          <p:nvPr/>
        </p:nvCxnSpPr>
        <p:spPr>
          <a:xfrm flipH="1" flipV="1">
            <a:off x="1447800" y="3124200"/>
            <a:ext cx="1561904" cy="2286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2667000" y="3124200"/>
            <a:ext cx="2895600" cy="2286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3907246" y="3111500"/>
            <a:ext cx="4398554" cy="2286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227321101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85888" y="-528638"/>
            <a:ext cx="6372225" cy="855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Grant App, Work plan, Instructions</a:t>
            </a:r>
          </a:p>
        </p:txBody>
      </p:sp>
      <p:sp>
        <p:nvSpPr>
          <p:cNvPr id="3" name="Subtitle 2"/>
          <p:cNvSpPr>
            <a:spLocks noGrp="1"/>
          </p:cNvSpPr>
          <p:nvPr>
            <p:ph type="subTitle" idx="1"/>
          </p:nvPr>
        </p:nvSpPr>
        <p:spPr>
          <a:xfrm>
            <a:off x="-10896600" y="2343150"/>
            <a:ext cx="8229600" cy="5791200"/>
          </a:xfrm>
        </p:spPr>
        <p:txBody>
          <a:bodyPr/>
          <a:lstStyle/>
          <a:p>
            <a:r>
              <a:rPr lang="en-US" b="1" dirty="0" smtClean="0">
                <a:ea typeface="Times New Roman"/>
              </a:rPr>
              <a:t>2 page “cheat sheet” for new CD hires.</a:t>
            </a:r>
          </a:p>
          <a:p>
            <a:pPr marL="0" indent="0">
              <a:buNone/>
            </a:pPr>
            <a:endParaRPr lang="en-US" dirty="0"/>
          </a:p>
          <a:p>
            <a:endParaRPr lang="en-US" dirty="0" smtClean="0">
              <a:ea typeface="Times New Roman"/>
            </a:endParaRPr>
          </a:p>
          <a:p>
            <a:endParaRPr lang="en-US" dirty="0" smtClean="0">
              <a:ea typeface="Times New Roman"/>
            </a:endParaRPr>
          </a:p>
          <a:p>
            <a:pPr marL="0" indent="0">
              <a:buNone/>
            </a:pPr>
            <a:endParaRPr lang="en-US" i="1" dirty="0" smtClean="0">
              <a:ea typeface="Times New Roman"/>
            </a:endParaRPr>
          </a:p>
          <a:p>
            <a:pPr marL="0" indent="0">
              <a:buNone/>
            </a:pPr>
            <a:endParaRPr lang="en-US" sz="3600" dirty="0">
              <a:ea typeface="Times New Roman"/>
            </a:endParaRPr>
          </a:p>
          <a:p>
            <a:pPr marL="0" lvl="0" indent="0">
              <a:buNone/>
            </a:pPr>
            <a:endParaRPr lang="en-US" sz="3200" b="1" u="sng" kern="1200" dirty="0" smtClean="0">
              <a:solidFill>
                <a:schemeClr val="tx1"/>
              </a:solidFill>
              <a:effectLst/>
            </a:endParaRPr>
          </a:p>
        </p:txBody>
      </p:sp>
      <p:sp>
        <p:nvSpPr>
          <p:cNvPr id="11" name="Rectangle 10"/>
          <p:cNvSpPr/>
          <p:nvPr/>
        </p:nvSpPr>
        <p:spPr>
          <a:xfrm>
            <a:off x="175541" y="520516"/>
            <a:ext cx="1672211" cy="1015663"/>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NEW </a:t>
            </a:r>
            <a:r>
              <a:rPr lang="en-US" sz="2000" b="1" u="sng" dirty="0" smtClean="0">
                <a:solidFill>
                  <a:srgbClr val="FF0000"/>
                </a:solidFill>
              </a:rPr>
              <a:t>OPTIONAL</a:t>
            </a:r>
            <a:r>
              <a:rPr lang="en-US" sz="2000" b="1" dirty="0" smtClean="0">
                <a:solidFill>
                  <a:srgbClr val="FF0000"/>
                </a:solidFill>
              </a:rPr>
              <a:t> Form</a:t>
            </a:r>
            <a:endParaRPr lang="en-US" sz="2000" dirty="0">
              <a:solidFill>
                <a:srgbClr val="FF0000"/>
              </a:solidFill>
            </a:endParaRPr>
          </a:p>
        </p:txBody>
      </p:sp>
      <p:sp>
        <p:nvSpPr>
          <p:cNvPr id="8" name="Oval 7"/>
          <p:cNvSpPr/>
          <p:nvPr/>
        </p:nvSpPr>
        <p:spPr>
          <a:xfrm>
            <a:off x="3009704" y="1219200"/>
            <a:ext cx="3086296"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95275" y="3102648"/>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a:t>
            </a:r>
            <a:r>
              <a:rPr lang="en-US" sz="2800" b="1" dirty="0" smtClean="0">
                <a:solidFill>
                  <a:sysClr val="windowText" lastClr="000000"/>
                </a:solidFill>
              </a:rPr>
              <a:t>E</a:t>
            </a:r>
            <a:endParaRPr lang="en-US" sz="2800" b="1" dirty="0">
              <a:solidFill>
                <a:sysClr val="windowText" lastClr="000000"/>
              </a:solidFill>
            </a:endParaRPr>
          </a:p>
          <a:p>
            <a:pPr algn="ctr"/>
            <a:r>
              <a:rPr lang="en-US" sz="2000" b="1" dirty="0">
                <a:solidFill>
                  <a:sysClr val="windowText" lastClr="000000"/>
                </a:solidFill>
              </a:rPr>
              <a:t> in manual</a:t>
            </a:r>
            <a:endParaRPr lang="en-US" sz="2000" dirty="0">
              <a:solidFill>
                <a:sysClr val="windowText" lastClr="000000"/>
              </a:solidFill>
            </a:endParaRPr>
          </a:p>
        </p:txBody>
      </p:sp>
      <p:sp>
        <p:nvSpPr>
          <p:cNvPr id="10"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1477171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536449" y="-473146"/>
            <a:ext cx="6150475" cy="8105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Grant App, Work plan, Instructions</a:t>
            </a:r>
          </a:p>
        </p:txBody>
      </p:sp>
      <p:sp>
        <p:nvSpPr>
          <p:cNvPr id="3" name="Subtitle 2"/>
          <p:cNvSpPr>
            <a:spLocks noGrp="1"/>
          </p:cNvSpPr>
          <p:nvPr>
            <p:ph type="subTitle" idx="1"/>
          </p:nvPr>
        </p:nvSpPr>
        <p:spPr>
          <a:xfrm>
            <a:off x="-10896600" y="2343150"/>
            <a:ext cx="8229600" cy="5791200"/>
          </a:xfrm>
        </p:spPr>
        <p:txBody>
          <a:bodyPr/>
          <a:lstStyle/>
          <a:p>
            <a:r>
              <a:rPr lang="en-US" b="1" dirty="0" smtClean="0">
                <a:ea typeface="Times New Roman"/>
              </a:rPr>
              <a:t>2 page “cheat sheet” for new CD hires.</a:t>
            </a:r>
          </a:p>
          <a:p>
            <a:pPr marL="0" indent="0">
              <a:buNone/>
            </a:pPr>
            <a:endParaRPr lang="en-US" dirty="0"/>
          </a:p>
          <a:p>
            <a:endParaRPr lang="en-US" dirty="0" smtClean="0">
              <a:ea typeface="Times New Roman"/>
            </a:endParaRPr>
          </a:p>
          <a:p>
            <a:endParaRPr lang="en-US" dirty="0" smtClean="0">
              <a:ea typeface="Times New Roman"/>
            </a:endParaRPr>
          </a:p>
          <a:p>
            <a:pPr marL="0" indent="0">
              <a:buNone/>
            </a:pPr>
            <a:endParaRPr lang="en-US" i="1" dirty="0" smtClean="0">
              <a:ea typeface="Times New Roman"/>
            </a:endParaRPr>
          </a:p>
          <a:p>
            <a:pPr marL="0" indent="0">
              <a:buNone/>
            </a:pPr>
            <a:endParaRPr lang="en-US" sz="3600" dirty="0">
              <a:ea typeface="Times New Roman"/>
            </a:endParaRPr>
          </a:p>
          <a:p>
            <a:pPr marL="0" lvl="0" indent="0">
              <a:buNone/>
            </a:pPr>
            <a:endParaRPr lang="en-US" sz="3200" b="1" u="sng" kern="1200" dirty="0" smtClean="0">
              <a:solidFill>
                <a:schemeClr val="tx1"/>
              </a:solidFill>
              <a:effectLst/>
            </a:endParaRPr>
          </a:p>
        </p:txBody>
      </p:sp>
      <p:sp>
        <p:nvSpPr>
          <p:cNvPr id="11" name="Rectangle 10"/>
          <p:cNvSpPr/>
          <p:nvPr/>
        </p:nvSpPr>
        <p:spPr>
          <a:xfrm>
            <a:off x="175541" y="520516"/>
            <a:ext cx="1672211" cy="1015663"/>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NEW </a:t>
            </a:r>
            <a:r>
              <a:rPr lang="en-US" sz="2000" b="1" u="sng" dirty="0" smtClean="0">
                <a:solidFill>
                  <a:srgbClr val="FF0000"/>
                </a:solidFill>
              </a:rPr>
              <a:t>OPTIONAL</a:t>
            </a:r>
            <a:r>
              <a:rPr lang="en-US" sz="2000" b="1" dirty="0" smtClean="0">
                <a:solidFill>
                  <a:srgbClr val="FF0000"/>
                </a:solidFill>
              </a:rPr>
              <a:t> Form</a:t>
            </a:r>
            <a:endParaRPr lang="en-US" sz="2000" dirty="0">
              <a:solidFill>
                <a:srgbClr val="FF0000"/>
              </a:solidFill>
            </a:endParaRPr>
          </a:p>
        </p:txBody>
      </p:sp>
      <p:sp>
        <p:nvSpPr>
          <p:cNvPr id="8" name="Oval 7"/>
          <p:cNvSpPr/>
          <p:nvPr/>
        </p:nvSpPr>
        <p:spPr>
          <a:xfrm>
            <a:off x="3009704" y="977900"/>
            <a:ext cx="3086296"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5130"/>
          <a:stretch/>
        </p:blipFill>
        <p:spPr bwMode="auto">
          <a:xfrm>
            <a:off x="643345" y="939800"/>
            <a:ext cx="8172320" cy="3742587"/>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9" name="Rectangle 8"/>
          <p:cNvSpPr/>
          <p:nvPr/>
        </p:nvSpPr>
        <p:spPr>
          <a:xfrm>
            <a:off x="175541" y="628237"/>
            <a:ext cx="3731705" cy="400110"/>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Bottom of Grant Application</a:t>
            </a:r>
            <a:endParaRPr lang="en-US" sz="2000" dirty="0">
              <a:solidFill>
                <a:srgbClr val="FF0000"/>
              </a:solidFill>
            </a:endParaRPr>
          </a:p>
        </p:txBody>
      </p:sp>
      <p:cxnSp>
        <p:nvCxnSpPr>
          <p:cNvPr id="5" name="Straight Arrow Connector 4"/>
          <p:cNvCxnSpPr/>
          <p:nvPr/>
        </p:nvCxnSpPr>
        <p:spPr>
          <a:xfrm flipV="1">
            <a:off x="3009704" y="3111500"/>
            <a:ext cx="2324296" cy="2298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562600" y="3111500"/>
            <a:ext cx="990600" cy="2298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8305800" y="3111500"/>
            <a:ext cx="0" cy="2286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82206204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Grant App, Work plan, Instructions</a:t>
            </a:r>
          </a:p>
        </p:txBody>
      </p:sp>
      <p:sp>
        <p:nvSpPr>
          <p:cNvPr id="3" name="Subtitle 2"/>
          <p:cNvSpPr>
            <a:spLocks noGrp="1"/>
          </p:cNvSpPr>
          <p:nvPr>
            <p:ph type="subTitle" idx="1"/>
          </p:nvPr>
        </p:nvSpPr>
        <p:spPr>
          <a:xfrm>
            <a:off x="-10896600" y="2343150"/>
            <a:ext cx="8229600" cy="5791200"/>
          </a:xfrm>
        </p:spPr>
        <p:txBody>
          <a:bodyPr/>
          <a:lstStyle/>
          <a:p>
            <a:r>
              <a:rPr lang="en-US" b="1" dirty="0" smtClean="0">
                <a:ea typeface="Times New Roman"/>
              </a:rPr>
              <a:t>2 page “cheat sheet” for new CD hires.</a:t>
            </a:r>
          </a:p>
          <a:p>
            <a:pPr marL="0" indent="0">
              <a:buNone/>
            </a:pPr>
            <a:endParaRPr lang="en-US" dirty="0"/>
          </a:p>
          <a:p>
            <a:endParaRPr lang="en-US" dirty="0" smtClean="0">
              <a:ea typeface="Times New Roman"/>
            </a:endParaRPr>
          </a:p>
          <a:p>
            <a:endParaRPr lang="en-US" dirty="0" smtClean="0">
              <a:ea typeface="Times New Roman"/>
            </a:endParaRPr>
          </a:p>
          <a:p>
            <a:pPr marL="0" indent="0">
              <a:buNone/>
            </a:pPr>
            <a:endParaRPr lang="en-US" i="1" dirty="0" smtClean="0">
              <a:ea typeface="Times New Roman"/>
            </a:endParaRPr>
          </a:p>
          <a:p>
            <a:pPr marL="0" indent="0">
              <a:buNone/>
            </a:pPr>
            <a:endParaRPr lang="en-US" sz="3600" dirty="0">
              <a:ea typeface="Times New Roman"/>
            </a:endParaRPr>
          </a:p>
          <a:p>
            <a:pPr marL="0" lvl="0" indent="0">
              <a:buNone/>
            </a:pPr>
            <a:endParaRPr lang="en-US" sz="3200" b="1" u="sng" kern="1200" dirty="0" smtClean="0">
              <a:solidFill>
                <a:schemeClr val="tx1"/>
              </a:solidFill>
              <a:effectLst/>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647700"/>
            <a:ext cx="4497265" cy="5829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1057451" y="829273"/>
            <a:ext cx="2281811" cy="707886"/>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Project Sketch </a:t>
            </a:r>
          </a:p>
          <a:p>
            <a:pPr algn="ctr"/>
            <a:r>
              <a:rPr lang="en-US" sz="2000" b="1" dirty="0" smtClean="0">
                <a:solidFill>
                  <a:srgbClr val="FF0000"/>
                </a:solidFill>
              </a:rPr>
              <a:t>(back of grant app)</a:t>
            </a:r>
            <a:endParaRPr lang="en-US" sz="2000" dirty="0">
              <a:solidFill>
                <a:srgbClr val="FF0000"/>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3429000"/>
            <a:ext cx="4396719" cy="2945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2" name="Down Arrow 11"/>
          <p:cNvSpPr/>
          <p:nvPr/>
        </p:nvSpPr>
        <p:spPr>
          <a:xfrm rot="17777661">
            <a:off x="4380452" y="4890902"/>
            <a:ext cx="383095" cy="798032"/>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629400" y="4114800"/>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a:t>
            </a:r>
            <a:r>
              <a:rPr lang="en-US" sz="2800" b="1" dirty="0" smtClean="0">
                <a:solidFill>
                  <a:sysClr val="windowText" lastClr="000000"/>
                </a:solidFill>
              </a:rPr>
              <a:t>E</a:t>
            </a:r>
            <a:endParaRPr lang="en-US" sz="2800" b="1" dirty="0">
              <a:solidFill>
                <a:sysClr val="windowText" lastClr="000000"/>
              </a:solidFill>
            </a:endParaRPr>
          </a:p>
          <a:p>
            <a:pPr algn="ctr"/>
            <a:r>
              <a:rPr lang="en-US" sz="2000" b="1" dirty="0">
                <a:solidFill>
                  <a:sysClr val="windowText" lastClr="000000"/>
                </a:solidFill>
              </a:rPr>
              <a:t> in manual</a:t>
            </a:r>
            <a:endParaRPr lang="en-US" sz="2000" dirty="0">
              <a:solidFill>
                <a:sysClr val="windowText" lastClr="000000"/>
              </a:solidFill>
            </a:endParaRPr>
          </a:p>
        </p:txBody>
      </p:sp>
      <p:sp>
        <p:nvSpPr>
          <p:cNvPr id="11"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40349286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Grant App, Work plan, Instructions</a:t>
            </a:r>
          </a:p>
        </p:txBody>
      </p:sp>
      <p:sp>
        <p:nvSpPr>
          <p:cNvPr id="3" name="Subtitle 2"/>
          <p:cNvSpPr>
            <a:spLocks noGrp="1"/>
          </p:cNvSpPr>
          <p:nvPr>
            <p:ph type="subTitle" idx="1"/>
          </p:nvPr>
        </p:nvSpPr>
        <p:spPr>
          <a:xfrm>
            <a:off x="-10896600" y="2343150"/>
            <a:ext cx="8229600" cy="5791200"/>
          </a:xfrm>
        </p:spPr>
        <p:txBody>
          <a:bodyPr/>
          <a:lstStyle/>
          <a:p>
            <a:r>
              <a:rPr lang="en-US" b="1" dirty="0" smtClean="0">
                <a:ea typeface="Times New Roman"/>
              </a:rPr>
              <a:t>2 page “cheat sheet” for new CD hires.</a:t>
            </a:r>
          </a:p>
          <a:p>
            <a:pPr marL="0" indent="0">
              <a:buNone/>
            </a:pPr>
            <a:endParaRPr lang="en-US" dirty="0"/>
          </a:p>
          <a:p>
            <a:endParaRPr lang="en-US" dirty="0" smtClean="0">
              <a:ea typeface="Times New Roman"/>
            </a:endParaRPr>
          </a:p>
          <a:p>
            <a:endParaRPr lang="en-US" dirty="0" smtClean="0">
              <a:ea typeface="Times New Roman"/>
            </a:endParaRPr>
          </a:p>
          <a:p>
            <a:pPr marL="0" indent="0">
              <a:buNone/>
            </a:pPr>
            <a:endParaRPr lang="en-US" i="1" dirty="0" smtClean="0">
              <a:ea typeface="Times New Roman"/>
            </a:endParaRPr>
          </a:p>
          <a:p>
            <a:pPr marL="0" indent="0">
              <a:buNone/>
            </a:pPr>
            <a:endParaRPr lang="en-US" sz="3600" dirty="0">
              <a:ea typeface="Times New Roman"/>
            </a:endParaRPr>
          </a:p>
          <a:p>
            <a:pPr marL="0" lvl="0" indent="0">
              <a:buNone/>
            </a:pPr>
            <a:endParaRPr lang="en-US" sz="3200" b="1" u="sng" kern="1200" dirty="0" smtClean="0">
              <a:solidFill>
                <a:schemeClr val="tx1"/>
              </a:solidFill>
              <a:effectLst/>
            </a:endParaRPr>
          </a:p>
        </p:txBody>
      </p:sp>
      <p:sp>
        <p:nvSpPr>
          <p:cNvPr id="12" name="Down Arrow 11"/>
          <p:cNvSpPr/>
          <p:nvPr/>
        </p:nvSpPr>
        <p:spPr>
          <a:xfrm rot="17777661">
            <a:off x="4380452" y="4890902"/>
            <a:ext cx="383095" cy="798032"/>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6264">
            <a:off x="2622173" y="994930"/>
            <a:ext cx="4493515" cy="58220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96929">
            <a:off x="4343402" y="1249555"/>
            <a:ext cx="4501916" cy="59400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70272">
            <a:off x="-161813" y="872198"/>
            <a:ext cx="4470675" cy="5793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04800" y="466271"/>
            <a:ext cx="4581349" cy="400110"/>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Grant App Instructions, Sample Sketch</a:t>
            </a:r>
            <a:endParaRPr lang="en-US" sz="2000" dirty="0">
              <a:solidFill>
                <a:srgbClr val="FF0000"/>
              </a:solidFill>
            </a:endParaRPr>
          </a:p>
        </p:txBody>
      </p:sp>
      <p:sp>
        <p:nvSpPr>
          <p:cNvPr id="11" name="Rounded Rectangle 10"/>
          <p:cNvSpPr/>
          <p:nvPr/>
        </p:nvSpPr>
        <p:spPr>
          <a:xfrm>
            <a:off x="2895600" y="5621933"/>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a:t>
            </a:r>
            <a:r>
              <a:rPr lang="en-US" sz="2800" b="1" dirty="0" smtClean="0">
                <a:solidFill>
                  <a:sysClr val="windowText" lastClr="000000"/>
                </a:solidFill>
              </a:rPr>
              <a:t>E</a:t>
            </a:r>
            <a:endParaRPr lang="en-US" sz="2800" b="1" dirty="0">
              <a:solidFill>
                <a:sysClr val="windowText" lastClr="000000"/>
              </a:solidFill>
            </a:endParaRPr>
          </a:p>
          <a:p>
            <a:pPr algn="ctr"/>
            <a:r>
              <a:rPr lang="en-US" sz="2000" b="1" dirty="0">
                <a:solidFill>
                  <a:sysClr val="windowText" lastClr="000000"/>
                </a:solidFill>
              </a:rPr>
              <a:t> in manual</a:t>
            </a:r>
            <a:endParaRPr lang="en-US" sz="2000" dirty="0">
              <a:solidFill>
                <a:sysClr val="windowText" lastClr="000000"/>
              </a:solidFill>
            </a:endParaRPr>
          </a:p>
        </p:txBody>
      </p:sp>
      <p:sp>
        <p:nvSpPr>
          <p:cNvPr id="13"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74503201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dirty="0"/>
              <a:t>E</a:t>
            </a:r>
            <a:r>
              <a:rPr lang="en-US" sz="2600" b="1" kern="1200" dirty="0" smtClean="0">
                <a:solidFill>
                  <a:schemeClr val="tx1"/>
                </a:solidFill>
                <a:effectLst/>
                <a:latin typeface="+mj-lt"/>
                <a:ea typeface="+mj-ea"/>
                <a:cs typeface="+mj-cs"/>
              </a:rPr>
              <a:t>. Grant App, Work plan, Instructions</a:t>
            </a:r>
          </a:p>
        </p:txBody>
      </p:sp>
      <p:sp>
        <p:nvSpPr>
          <p:cNvPr id="3" name="Subtitle 2"/>
          <p:cNvSpPr>
            <a:spLocks noGrp="1"/>
          </p:cNvSpPr>
          <p:nvPr>
            <p:ph type="subTitle" idx="1"/>
          </p:nvPr>
        </p:nvSpPr>
        <p:spPr>
          <a:xfrm>
            <a:off x="228600" y="609600"/>
            <a:ext cx="8229600" cy="5791200"/>
          </a:xfrm>
        </p:spPr>
        <p:txBody>
          <a:bodyPr/>
          <a:lstStyle/>
          <a:p>
            <a:r>
              <a:rPr lang="en-US" b="1" dirty="0" smtClean="0">
                <a:ea typeface="Times New Roman"/>
              </a:rPr>
              <a:t>New forms available online</a:t>
            </a:r>
          </a:p>
          <a:p>
            <a:pPr lvl="1"/>
            <a:r>
              <a:rPr lang="en-US" b="1" dirty="0" smtClean="0">
                <a:ea typeface="Times New Roman"/>
              </a:rPr>
              <a:t>With or without instructions</a:t>
            </a:r>
          </a:p>
          <a:p>
            <a:pPr marL="0" indent="0">
              <a:buNone/>
            </a:pPr>
            <a:endParaRPr lang="en-US" dirty="0"/>
          </a:p>
          <a:p>
            <a:endParaRPr lang="en-US" dirty="0" smtClean="0">
              <a:ea typeface="Times New Roman"/>
            </a:endParaRPr>
          </a:p>
          <a:p>
            <a:endParaRPr lang="en-US" dirty="0" smtClean="0">
              <a:ea typeface="Times New Roman"/>
            </a:endParaRPr>
          </a:p>
          <a:p>
            <a:pPr marL="0" indent="0">
              <a:buNone/>
            </a:pPr>
            <a:endParaRPr lang="en-US" i="1" dirty="0" smtClean="0">
              <a:ea typeface="Times New Roman"/>
            </a:endParaRPr>
          </a:p>
          <a:p>
            <a:pPr marL="0" indent="0">
              <a:buNone/>
            </a:pPr>
            <a:endParaRPr lang="en-US" sz="3600" dirty="0">
              <a:ea typeface="Times New Roman"/>
            </a:endParaRPr>
          </a:p>
          <a:p>
            <a:pPr marL="0" lvl="0" indent="0">
              <a:buNone/>
            </a:pPr>
            <a:endParaRPr lang="en-US" sz="3200" b="1" u="sng" kern="1200" dirty="0" smtClean="0">
              <a:solidFill>
                <a:schemeClr val="tx1"/>
              </a:solidFill>
              <a:effectLst/>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09800"/>
            <a:ext cx="8610600" cy="3799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6650891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lnSpcReduction="10000"/>
          </a:bodyPr>
          <a:lstStyle/>
          <a:p>
            <a:pPr marL="0" lvl="0" indent="0">
              <a:buNone/>
            </a:pPr>
            <a:r>
              <a:rPr lang="en-US" sz="2000" b="1" u="sng" kern="1200" dirty="0" smtClean="0">
                <a:solidFill>
                  <a:srgbClr val="FF0000"/>
                </a:solidFill>
                <a:effectLst/>
              </a:rPr>
              <a:t>DG&amp;LVR Administrative Manual</a:t>
            </a:r>
          </a:p>
          <a:p>
            <a:pPr marL="0" lvl="0" indent="0">
              <a:buNone/>
            </a:pPr>
            <a:r>
              <a:rPr lang="en-US" sz="2000" b="1" kern="1200" dirty="0" smtClean="0">
                <a:solidFill>
                  <a:srgbClr val="FF0000"/>
                </a:solidFill>
                <a:effectLst/>
              </a:rPr>
              <a:t>Approved by SCC 11/12/14</a:t>
            </a:r>
          </a:p>
          <a:p>
            <a:pPr marL="514350" indent="-514350">
              <a:buFont typeface="+mj-lt"/>
              <a:buAutoNum type="arabicParenR"/>
            </a:pPr>
            <a:r>
              <a:rPr lang="en-US" sz="2400" dirty="0"/>
              <a:t>Introduction</a:t>
            </a:r>
          </a:p>
          <a:p>
            <a:pPr marL="514350" indent="-514350">
              <a:buFont typeface="+mj-lt"/>
              <a:buAutoNum type="arabicParenR"/>
            </a:pPr>
            <a:r>
              <a:rPr lang="en-US" sz="2400" dirty="0"/>
              <a:t>SCC Role</a:t>
            </a:r>
          </a:p>
          <a:p>
            <a:pPr marL="514350" indent="-514350">
              <a:buFont typeface="+mj-lt"/>
              <a:buAutoNum type="arabicParenR"/>
            </a:pPr>
            <a:r>
              <a:rPr lang="en-US" sz="2400" dirty="0"/>
              <a:t>Conservation District Role</a:t>
            </a:r>
          </a:p>
          <a:p>
            <a:pPr marL="514350" indent="-514350">
              <a:buFont typeface="+mj-lt"/>
              <a:buAutoNum type="arabicParenR"/>
            </a:pPr>
            <a:r>
              <a:rPr lang="en-US" sz="2400" dirty="0"/>
              <a:t>Quality Assurance </a:t>
            </a:r>
            <a:r>
              <a:rPr lang="en-US" sz="2400" dirty="0" smtClean="0"/>
              <a:t>Board Role</a:t>
            </a:r>
            <a:endParaRPr lang="en-US" sz="2400" dirty="0"/>
          </a:p>
          <a:p>
            <a:pPr marL="514350" indent="-514350">
              <a:buFont typeface="+mj-lt"/>
              <a:buAutoNum type="arabicParenR"/>
            </a:pPr>
            <a:r>
              <a:rPr lang="en-US" sz="2400" dirty="0"/>
              <a:t>Applicant Role</a:t>
            </a:r>
          </a:p>
          <a:p>
            <a:pPr marL="514350" indent="-514350">
              <a:buFont typeface="+mj-lt"/>
              <a:buAutoNum type="arabicParenR"/>
            </a:pPr>
            <a:r>
              <a:rPr lang="en-US" sz="2400" dirty="0"/>
              <a:t>Center for Dirt and Gravel Roads</a:t>
            </a:r>
          </a:p>
          <a:p>
            <a:pPr marL="514350" indent="-514350">
              <a:buFont typeface="+mj-lt"/>
              <a:buAutoNum type="arabicParenR"/>
            </a:pPr>
            <a:r>
              <a:rPr lang="en-US" sz="2400" dirty="0"/>
              <a:t>Additional Policies</a:t>
            </a:r>
          </a:p>
          <a:p>
            <a:pPr marL="514350" indent="-514350">
              <a:buFont typeface="+mj-lt"/>
              <a:buAutoNum type="arabicParenR"/>
            </a:pPr>
            <a:r>
              <a:rPr lang="en-US" sz="2400" dirty="0"/>
              <a:t>Permits and Other Requirements</a:t>
            </a:r>
          </a:p>
          <a:p>
            <a:pPr marL="0" indent="0">
              <a:buFont typeface="+mj-lt"/>
              <a:buNone/>
            </a:pPr>
            <a:r>
              <a:rPr lang="en-US" sz="2400" dirty="0" smtClean="0"/>
              <a:t>Appendices</a:t>
            </a:r>
          </a:p>
          <a:p>
            <a:pPr marL="0" indent="0">
              <a:buFont typeface="+mj-lt"/>
              <a:buNone/>
            </a:pPr>
            <a:endParaRPr lang="en-US" sz="2000" b="1" dirty="0"/>
          </a:p>
          <a:p>
            <a:pPr marL="0" indent="0" algn="ctr">
              <a:buFont typeface="+mj-lt"/>
              <a:buNone/>
            </a:pPr>
            <a:r>
              <a:rPr lang="en-US" sz="2000" b="1" dirty="0" smtClean="0"/>
              <a:t>Available online.</a:t>
            </a:r>
          </a:p>
          <a:p>
            <a:pPr marL="0" indent="0" algn="ctr">
              <a:buFont typeface="+mj-lt"/>
              <a:buNone/>
            </a:pPr>
            <a:r>
              <a:rPr lang="en-US" sz="2000" b="1" dirty="0" smtClean="0"/>
              <a:t>Hard Copies being printed for CDs.</a:t>
            </a:r>
            <a:endParaRPr lang="en-US" sz="20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609600"/>
            <a:ext cx="4038600" cy="5263420"/>
          </a:xfrm>
          <a:prstGeom prst="rect">
            <a:avLst/>
          </a:prstGeom>
          <a:noFill/>
          <a:ln w="38100">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Title 1"/>
          <p:cNvSpPr>
            <a:spLocks noGrp="1"/>
          </p:cNvSpPr>
          <p:nvPr>
            <p:ph type="ctrTitle"/>
          </p:nvPr>
        </p:nvSpPr>
        <p:spPr/>
        <p:txBody>
          <a:bodyPr/>
          <a:lstStyle/>
          <a:p>
            <a:r>
              <a:rPr lang="en-US" dirty="0" smtClean="0"/>
              <a:t>Administrative Manual</a:t>
            </a:r>
            <a:endParaRPr lang="en-US" dirty="0"/>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smtClean="0">
                <a:solidFill>
                  <a:srgbClr val="FF0000"/>
                </a:solidFill>
              </a:rPr>
              <a:t>Training Follows Manual!</a:t>
            </a:r>
            <a:endParaRPr lang="en-US" sz="2000" dirty="0">
              <a:solidFill>
                <a:srgbClr val="FF0000"/>
              </a:solidFill>
            </a:endParaRPr>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Introduction</a:t>
            </a:r>
            <a:endParaRPr lang="en-US" dirty="0">
              <a:solidFill>
                <a:srgbClr val="FFFFCC"/>
              </a:solidFill>
            </a:endParaRPr>
          </a:p>
        </p:txBody>
      </p:sp>
    </p:spTree>
    <p:extLst>
      <p:ext uri="{BB962C8B-B14F-4D97-AF65-F5344CB8AC3E}">
        <p14:creationId xmlns:p14="http://schemas.microsoft.com/office/powerpoint/2010/main" val="355624181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Funny Slide</a:t>
            </a:r>
            <a:endParaRPr lang="en-US" dirty="0"/>
          </a:p>
        </p:txBody>
      </p:sp>
      <p:sp>
        <p:nvSpPr>
          <p:cNvPr id="5" name="Subtitle 4"/>
          <p:cNvSpPr>
            <a:spLocks noGrp="1"/>
          </p:cNvSpPr>
          <p:nvPr>
            <p:ph type="subTitle" idx="1"/>
          </p:nvPr>
        </p:nvSpPr>
        <p:spPr/>
        <p:txBody>
          <a:bodyPr/>
          <a:lstStyle/>
          <a:p>
            <a:endParaRPr lang="en-US"/>
          </a:p>
        </p:txBody>
      </p:sp>
      <p:pic>
        <p:nvPicPr>
          <p:cNvPr id="8" name="Picture 4" descr="http://drivesteady.com/wp-content/uploads/2012/01/funniest-road-signs-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87" y="114300"/>
            <a:ext cx="9086681" cy="5867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6581001"/>
            <a:ext cx="9208008" cy="276999"/>
          </a:xfrm>
          <a:prstGeom prst="rect">
            <a:avLst/>
          </a:prstGeom>
          <a:solidFill>
            <a:schemeClr val="tx1"/>
          </a:solidFill>
        </p:spPr>
        <p:txBody>
          <a:bodyPr wrap="square">
            <a:spAutoFit/>
          </a:bodyPr>
          <a:lstStyle/>
          <a:p>
            <a:r>
              <a:rPr lang="en-US" sz="1200" dirty="0" smtClean="0">
                <a:solidFill>
                  <a:schemeClr val="bg1"/>
                </a:solidFill>
              </a:rPr>
              <a:t>http://www.shiply.com/blog/uploaded_images/funny_road_signs_21-746380.jpg</a:t>
            </a:r>
            <a:endParaRPr lang="en-US" sz="1200" dirty="0">
              <a:solidFill>
                <a:schemeClr val="bg1"/>
              </a:solidFill>
            </a:endParaRPr>
          </a:p>
        </p:txBody>
      </p:sp>
      <p:sp>
        <p:nvSpPr>
          <p:cNvPr id="12" name="TextBox 11"/>
          <p:cNvSpPr txBox="1"/>
          <p:nvPr/>
        </p:nvSpPr>
        <p:spPr>
          <a:xfrm>
            <a:off x="0" y="0"/>
            <a:ext cx="1605568" cy="461665"/>
          </a:xfrm>
          <a:prstGeom prst="rect">
            <a:avLst/>
          </a:prstGeom>
          <a:solidFill>
            <a:schemeClr val="bg1"/>
          </a:solidFill>
          <a:ln>
            <a:solidFill>
              <a:schemeClr val="tx1"/>
            </a:solidFill>
          </a:ln>
        </p:spPr>
        <p:txBody>
          <a:bodyPr wrap="none" rtlCol="0">
            <a:spAutoFit/>
          </a:bodyPr>
          <a:lstStyle/>
          <a:p>
            <a:r>
              <a:rPr lang="en-US" sz="2400" b="1" dirty="0" smtClean="0"/>
              <a:t>No Thanks.</a:t>
            </a:r>
            <a:endParaRPr lang="en-US" sz="2400" b="1" dirty="0"/>
          </a:p>
        </p:txBody>
      </p:sp>
    </p:spTree>
    <p:extLst>
      <p:ext uri="{BB962C8B-B14F-4D97-AF65-F5344CB8AC3E}">
        <p14:creationId xmlns:p14="http://schemas.microsoft.com/office/powerpoint/2010/main" val="2102229460"/>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 CD Role</a:t>
            </a:r>
            <a:endParaRPr lang="en-US" dirty="0"/>
          </a:p>
        </p:txBody>
      </p:sp>
      <p:sp>
        <p:nvSpPr>
          <p:cNvPr id="3" name="Subtitle 2"/>
          <p:cNvSpPr>
            <a:spLocks noGrp="1"/>
          </p:cNvSpPr>
          <p:nvPr>
            <p:ph type="subTitle" idx="1"/>
          </p:nvPr>
        </p:nvSpPr>
        <p:spPr/>
        <p:txBody>
          <a:bodyPr>
            <a:normAutofit/>
          </a:bodyPr>
          <a:lstStyle/>
          <a:p>
            <a:r>
              <a:rPr lang="en-US" sz="4800" b="1" u="sng" baseline="0" dirty="0" smtClean="0">
                <a:solidFill>
                  <a:srgbClr val="FF0000"/>
                </a:solidFill>
              </a:rPr>
              <a:t>3.8 Administering Projects</a:t>
            </a:r>
          </a:p>
          <a:p>
            <a:pPr marL="457200" lvl="1" indent="0">
              <a:buNone/>
            </a:pPr>
            <a:r>
              <a:rPr lang="en-US" sz="3600" dirty="0" smtClean="0">
                <a:solidFill>
                  <a:schemeClr val="bg1">
                    <a:lumMod val="50000"/>
                  </a:schemeClr>
                </a:solidFill>
              </a:rPr>
              <a:t>3.8.1 notifying applicant</a:t>
            </a:r>
          </a:p>
          <a:p>
            <a:pPr marL="457200" lvl="1" indent="0">
              <a:buNone/>
            </a:pPr>
            <a:r>
              <a:rPr lang="en-US" sz="3600" dirty="0" smtClean="0">
                <a:solidFill>
                  <a:schemeClr val="bg1">
                    <a:lumMod val="50000"/>
                  </a:schemeClr>
                </a:solidFill>
              </a:rPr>
              <a:t>3.8.2 pre-app site visit</a:t>
            </a:r>
          </a:p>
          <a:p>
            <a:pPr marL="457200" lvl="1" indent="0">
              <a:buNone/>
            </a:pPr>
            <a:r>
              <a:rPr lang="en-US" sz="3600" dirty="0" smtClean="0">
                <a:solidFill>
                  <a:schemeClr val="bg1">
                    <a:lumMod val="50000"/>
                  </a:schemeClr>
                </a:solidFill>
              </a:rPr>
              <a:t>3.8.3 receiving applications</a:t>
            </a:r>
          </a:p>
          <a:p>
            <a:pPr marL="457200" lvl="1" indent="0">
              <a:buNone/>
            </a:pPr>
            <a:r>
              <a:rPr lang="en-US" sz="3600" b="1" dirty="0" smtClean="0">
                <a:solidFill>
                  <a:srgbClr val="FF0000"/>
                </a:solidFill>
              </a:rPr>
              <a:t>3.8.4 contracting</a:t>
            </a:r>
          </a:p>
          <a:p>
            <a:pPr marL="457200" lvl="1" indent="0">
              <a:buNone/>
            </a:pPr>
            <a:r>
              <a:rPr lang="en-US" sz="3600" dirty="0" smtClean="0"/>
              <a:t>3.8.5 pre-project logistics</a:t>
            </a:r>
          </a:p>
          <a:p>
            <a:pPr marL="457200" lvl="1" indent="0">
              <a:buNone/>
            </a:pPr>
            <a:r>
              <a:rPr lang="en-US" sz="3600" dirty="0" smtClean="0"/>
              <a:t>3.8.6 project oversight</a:t>
            </a:r>
          </a:p>
          <a:p>
            <a:pPr marL="457200" lvl="1" indent="0">
              <a:buNone/>
            </a:pPr>
            <a:r>
              <a:rPr lang="en-US" sz="3600" dirty="0" smtClean="0"/>
              <a:t>3.8.7 project completion/ closeout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403510252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3.8.4 Contracting</a:t>
            </a:r>
          </a:p>
        </p:txBody>
      </p:sp>
      <p:sp>
        <p:nvSpPr>
          <p:cNvPr id="3" name="Subtitle 2"/>
          <p:cNvSpPr>
            <a:spLocks noGrp="1"/>
          </p:cNvSpPr>
          <p:nvPr>
            <p:ph type="subTitle" idx="1"/>
          </p:nvPr>
        </p:nvSpPr>
        <p:spPr/>
        <p:txBody>
          <a:bodyPr/>
          <a:lstStyle/>
          <a:p>
            <a:pPr marL="0" lvl="0" indent="0">
              <a:buNone/>
            </a:pPr>
            <a:r>
              <a:rPr lang="en-US" sz="3200" b="1" u="sng" kern="1200" dirty="0" smtClean="0">
                <a:solidFill>
                  <a:schemeClr val="tx1"/>
                </a:solidFill>
                <a:effectLst/>
                <a:latin typeface="+mn-lt"/>
                <a:ea typeface="+mn-ea"/>
                <a:cs typeface="+mn-cs"/>
              </a:rPr>
              <a:t>Contracting</a:t>
            </a:r>
          </a:p>
          <a:p>
            <a:pPr lvl="0"/>
            <a:r>
              <a:rPr lang="en-US" sz="3200" kern="1200" dirty="0" smtClean="0">
                <a:solidFill>
                  <a:schemeClr val="tx1"/>
                </a:solidFill>
                <a:effectLst/>
                <a:latin typeface="+mn-lt"/>
                <a:ea typeface="+mn-ea"/>
                <a:cs typeface="+mn-cs"/>
              </a:rPr>
              <a:t>Contract must be in place before anything happens</a:t>
            </a:r>
            <a:endParaRPr lang="en-US" sz="44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No fund advances can take place without a contract</a:t>
            </a:r>
            <a:endParaRPr lang="en-US" sz="40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No work can begin without a contract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32041125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Contract</a:t>
            </a:r>
            <a:endParaRPr lang="en-US" sz="2600" b="0" kern="1200" dirty="0" smtClean="0">
              <a:solidFill>
                <a:schemeClr val="tx1"/>
              </a:solidFill>
              <a:effectLst/>
              <a:latin typeface="+mj-lt"/>
              <a:ea typeface="+mj-ea"/>
              <a:cs typeface="+mj-cs"/>
            </a:endParaRPr>
          </a:p>
        </p:txBody>
      </p:sp>
      <p:sp>
        <p:nvSpPr>
          <p:cNvPr id="3" name="Subtitle 2"/>
          <p:cNvSpPr>
            <a:spLocks noGrp="1"/>
          </p:cNvSpPr>
          <p:nvPr>
            <p:ph type="subTitle" idx="1"/>
          </p:nvPr>
        </p:nvSpPr>
        <p:spPr>
          <a:xfrm>
            <a:off x="381000" y="685800"/>
            <a:ext cx="8229600" cy="5791200"/>
          </a:xfrm>
        </p:spPr>
        <p:txBody>
          <a:bodyPr/>
          <a:lstStyle/>
          <a:p>
            <a:r>
              <a:rPr lang="en-US" b="1" dirty="0" smtClean="0">
                <a:ea typeface="Times New Roman"/>
              </a:rPr>
              <a:t>2-page contract between CD and grantee</a:t>
            </a:r>
          </a:p>
          <a:p>
            <a:r>
              <a:rPr lang="en-US" b="1" dirty="0" smtClean="0">
                <a:solidFill>
                  <a:srgbClr val="FF0000"/>
                </a:solidFill>
                <a:ea typeface="Times New Roman"/>
              </a:rPr>
              <a:t>Minor changes</a:t>
            </a:r>
          </a:p>
          <a:p>
            <a:r>
              <a:rPr lang="en-US" b="1" dirty="0" smtClean="0"/>
              <a:t>Other documents attached to contract:</a:t>
            </a:r>
            <a:endParaRPr lang="en-US" b="1" dirty="0"/>
          </a:p>
          <a:p>
            <a:endParaRPr lang="en-US" sz="3200" b="1" u="sng" kern="1200" dirty="0" smtClean="0">
              <a:solidFill>
                <a:schemeClr val="tx1"/>
              </a:solidFill>
              <a:effectLst/>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06094"/>
            <a:ext cx="9120139" cy="4199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59007064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dirty="0" smtClean="0"/>
              <a:t>Contract</a:t>
            </a:r>
            <a:endParaRPr lang="en-US" sz="2600" b="1" kern="1200" dirty="0" smtClean="0">
              <a:solidFill>
                <a:schemeClr val="tx1"/>
              </a:solidFill>
              <a:effectLst/>
              <a:latin typeface="+mj-lt"/>
              <a:ea typeface="+mj-ea"/>
              <a:cs typeface="+mj-cs"/>
            </a:endParaRPr>
          </a:p>
        </p:txBody>
      </p:sp>
      <p:sp>
        <p:nvSpPr>
          <p:cNvPr id="3" name="Subtitle 2"/>
          <p:cNvSpPr>
            <a:spLocks noGrp="1"/>
          </p:cNvSpPr>
          <p:nvPr>
            <p:ph type="subTitle" idx="1"/>
          </p:nvPr>
        </p:nvSpPr>
        <p:spPr>
          <a:xfrm>
            <a:off x="-10896600" y="2343150"/>
            <a:ext cx="8229600" cy="5791200"/>
          </a:xfrm>
        </p:spPr>
        <p:txBody>
          <a:bodyPr/>
          <a:lstStyle/>
          <a:p>
            <a:r>
              <a:rPr lang="en-US" b="1" dirty="0" smtClean="0">
                <a:ea typeface="Times New Roman"/>
              </a:rPr>
              <a:t>2 page “cheat sheet” for new CD hires.</a:t>
            </a:r>
          </a:p>
          <a:p>
            <a:pPr marL="0" indent="0">
              <a:buNone/>
            </a:pPr>
            <a:endParaRPr lang="en-US" dirty="0"/>
          </a:p>
          <a:p>
            <a:endParaRPr lang="en-US" dirty="0" smtClean="0">
              <a:ea typeface="Times New Roman"/>
            </a:endParaRPr>
          </a:p>
          <a:p>
            <a:endParaRPr lang="en-US" dirty="0" smtClean="0">
              <a:ea typeface="Times New Roman"/>
            </a:endParaRPr>
          </a:p>
          <a:p>
            <a:pPr marL="0" indent="0">
              <a:buNone/>
            </a:pPr>
            <a:endParaRPr lang="en-US" i="1" dirty="0" smtClean="0">
              <a:ea typeface="Times New Roman"/>
            </a:endParaRPr>
          </a:p>
          <a:p>
            <a:pPr marL="0" indent="0">
              <a:buNone/>
            </a:pPr>
            <a:endParaRPr lang="en-US" sz="3600" dirty="0">
              <a:ea typeface="Times New Roman"/>
            </a:endParaRPr>
          </a:p>
          <a:p>
            <a:pPr marL="0" lvl="0" indent="0">
              <a:buNone/>
            </a:pPr>
            <a:endParaRPr lang="en-US" sz="3200" b="1" u="sng" kern="1200" dirty="0" smtClean="0">
              <a:solidFill>
                <a:schemeClr val="tx1"/>
              </a:solidFill>
              <a:effectLst/>
            </a:endParaRPr>
          </a:p>
        </p:txBody>
      </p:sp>
      <p:sp>
        <p:nvSpPr>
          <p:cNvPr id="12" name="Down Arrow 11"/>
          <p:cNvSpPr/>
          <p:nvPr/>
        </p:nvSpPr>
        <p:spPr>
          <a:xfrm rot="17777661">
            <a:off x="4380452" y="4890902"/>
            <a:ext cx="383095" cy="798032"/>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24200" y="-1524000"/>
            <a:ext cx="4581349" cy="400110"/>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Grant App Instructions, Sample Sketch</a:t>
            </a:r>
            <a:endParaRPr lang="en-US" sz="2000" dirty="0">
              <a:solidFill>
                <a:srgbClr val="FF0000"/>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80456">
            <a:off x="761691" y="932222"/>
            <a:ext cx="4342133" cy="6019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37238">
            <a:off x="4484991" y="764248"/>
            <a:ext cx="4105364" cy="6176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Rectangle 3"/>
          <p:cNvSpPr/>
          <p:nvPr/>
        </p:nvSpPr>
        <p:spPr>
          <a:xfrm rot="20937814">
            <a:off x="4550232" y="2291794"/>
            <a:ext cx="3653399" cy="16982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390900" y="5638404"/>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F</a:t>
            </a:r>
          </a:p>
          <a:p>
            <a:pPr algn="ctr"/>
            <a:r>
              <a:rPr lang="en-US" sz="2000" b="1" dirty="0">
                <a:solidFill>
                  <a:sysClr val="windowText" lastClr="000000"/>
                </a:solidFill>
              </a:rPr>
              <a:t> in manual</a:t>
            </a:r>
            <a:endParaRPr lang="en-US" sz="2000" dirty="0">
              <a:solidFill>
                <a:sysClr val="windowText" lastClr="000000"/>
              </a:solidFill>
            </a:endParaRPr>
          </a:p>
        </p:txBody>
      </p:sp>
      <p:sp>
        <p:nvSpPr>
          <p:cNvPr id="13"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96606837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dirty="0" smtClean="0"/>
              <a:t>Contract</a:t>
            </a:r>
            <a:endParaRPr lang="en-US" sz="2600" b="1" kern="1200" dirty="0" smtClean="0">
              <a:solidFill>
                <a:schemeClr val="tx1"/>
              </a:solidFill>
              <a:effectLst/>
              <a:latin typeface="+mj-lt"/>
              <a:ea typeface="+mj-ea"/>
              <a:cs typeface="+mj-cs"/>
            </a:endParaRPr>
          </a:p>
        </p:txBody>
      </p:sp>
      <p:sp>
        <p:nvSpPr>
          <p:cNvPr id="3" name="Subtitle 2"/>
          <p:cNvSpPr>
            <a:spLocks noGrp="1"/>
          </p:cNvSpPr>
          <p:nvPr>
            <p:ph type="subTitle" idx="1"/>
          </p:nvPr>
        </p:nvSpPr>
        <p:spPr>
          <a:xfrm>
            <a:off x="-10896600" y="2343150"/>
            <a:ext cx="8229600" cy="5791200"/>
          </a:xfrm>
        </p:spPr>
        <p:txBody>
          <a:bodyPr/>
          <a:lstStyle/>
          <a:p>
            <a:r>
              <a:rPr lang="en-US" b="1" dirty="0" smtClean="0">
                <a:ea typeface="Times New Roman"/>
              </a:rPr>
              <a:t>2 page “cheat sheet” for new CD hires.</a:t>
            </a:r>
          </a:p>
          <a:p>
            <a:pPr marL="0" indent="0">
              <a:buNone/>
            </a:pPr>
            <a:endParaRPr lang="en-US" dirty="0"/>
          </a:p>
          <a:p>
            <a:endParaRPr lang="en-US" dirty="0" smtClean="0">
              <a:ea typeface="Times New Roman"/>
            </a:endParaRPr>
          </a:p>
          <a:p>
            <a:endParaRPr lang="en-US" dirty="0" smtClean="0">
              <a:ea typeface="Times New Roman"/>
            </a:endParaRPr>
          </a:p>
          <a:p>
            <a:pPr marL="0" indent="0">
              <a:buNone/>
            </a:pPr>
            <a:endParaRPr lang="en-US" i="1" dirty="0" smtClean="0">
              <a:ea typeface="Times New Roman"/>
            </a:endParaRPr>
          </a:p>
          <a:p>
            <a:pPr marL="0" indent="0">
              <a:buNone/>
            </a:pPr>
            <a:endParaRPr lang="en-US" sz="3600" dirty="0">
              <a:ea typeface="Times New Roman"/>
            </a:endParaRPr>
          </a:p>
          <a:p>
            <a:pPr marL="0" lvl="0" indent="0">
              <a:buNone/>
            </a:pPr>
            <a:endParaRPr lang="en-US" sz="3200" b="1" u="sng" kern="1200" dirty="0" smtClean="0">
              <a:solidFill>
                <a:schemeClr val="tx1"/>
              </a:solidFill>
              <a:effectLst/>
            </a:endParaRPr>
          </a:p>
        </p:txBody>
      </p:sp>
      <p:sp>
        <p:nvSpPr>
          <p:cNvPr id="12" name="Down Arrow 11"/>
          <p:cNvSpPr/>
          <p:nvPr/>
        </p:nvSpPr>
        <p:spPr>
          <a:xfrm rot="17777661">
            <a:off x="4380452" y="4890902"/>
            <a:ext cx="383095" cy="798032"/>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24200" y="-1524000"/>
            <a:ext cx="4581349" cy="400110"/>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Grant App Instructions, Sample Sketch</a:t>
            </a:r>
            <a:endParaRPr lang="en-US" sz="2000" dirty="0">
              <a:solidFill>
                <a:srgbClr val="FF0000"/>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80456">
            <a:off x="761691" y="932222"/>
            <a:ext cx="4342133" cy="6019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37238">
            <a:off x="4484991" y="764248"/>
            <a:ext cx="4105364" cy="6176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480314"/>
            <a:ext cx="9049409" cy="330857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11" name="Down Arrow 10"/>
          <p:cNvSpPr/>
          <p:nvPr/>
        </p:nvSpPr>
        <p:spPr>
          <a:xfrm rot="17777661">
            <a:off x="632035" y="940069"/>
            <a:ext cx="383095" cy="798032"/>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7777661">
            <a:off x="432670" y="1930669"/>
            <a:ext cx="383095" cy="798032"/>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17777661">
            <a:off x="432670" y="3654808"/>
            <a:ext cx="383095" cy="798032"/>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390900" y="5638404"/>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F</a:t>
            </a:r>
          </a:p>
          <a:p>
            <a:pPr algn="ctr"/>
            <a:r>
              <a:rPr lang="en-US" sz="2000" b="1" dirty="0">
                <a:solidFill>
                  <a:sysClr val="windowText" lastClr="000000"/>
                </a:solidFill>
              </a:rPr>
              <a:t> in manual</a:t>
            </a:r>
            <a:endParaRPr lang="en-US" sz="2000" dirty="0">
              <a:solidFill>
                <a:sysClr val="windowText" lastClr="000000"/>
              </a:solidFill>
            </a:endParaRPr>
          </a:p>
        </p:txBody>
      </p:sp>
      <p:sp>
        <p:nvSpPr>
          <p:cNvPr id="1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92357207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Contract</a:t>
            </a:r>
            <a:endParaRPr lang="en-US" sz="2600" b="0" kern="1200" dirty="0" smtClean="0">
              <a:solidFill>
                <a:schemeClr val="tx1"/>
              </a:solidFill>
              <a:effectLst/>
              <a:latin typeface="+mj-lt"/>
              <a:ea typeface="+mj-ea"/>
              <a:cs typeface="+mj-cs"/>
            </a:endParaRPr>
          </a:p>
        </p:txBody>
      </p:sp>
      <p:sp>
        <p:nvSpPr>
          <p:cNvPr id="3" name="Subtitle 2"/>
          <p:cNvSpPr>
            <a:spLocks noGrp="1"/>
          </p:cNvSpPr>
          <p:nvPr>
            <p:ph type="subTitle" idx="1"/>
          </p:nvPr>
        </p:nvSpPr>
        <p:spPr>
          <a:xfrm>
            <a:off x="381000" y="685800"/>
            <a:ext cx="8229600" cy="5791200"/>
          </a:xfrm>
        </p:spPr>
        <p:txBody>
          <a:bodyPr/>
          <a:lstStyle/>
          <a:p>
            <a:r>
              <a:rPr lang="en-US" b="1" dirty="0" smtClean="0">
                <a:ea typeface="Times New Roman"/>
              </a:rPr>
              <a:t>2-page contract between CD and grantee</a:t>
            </a:r>
          </a:p>
          <a:p>
            <a:r>
              <a:rPr lang="en-US" b="1" dirty="0" smtClean="0">
                <a:solidFill>
                  <a:srgbClr val="FF0000"/>
                </a:solidFill>
              </a:rPr>
              <a:t>CDs </a:t>
            </a:r>
            <a:r>
              <a:rPr lang="en-US" b="1" dirty="0">
                <a:solidFill>
                  <a:srgbClr val="FF0000"/>
                </a:solidFill>
              </a:rPr>
              <a:t>can </a:t>
            </a:r>
            <a:r>
              <a:rPr lang="en-US" b="1" u="sng" dirty="0">
                <a:solidFill>
                  <a:srgbClr val="FF0000"/>
                </a:solidFill>
              </a:rPr>
              <a:t>add</a:t>
            </a:r>
            <a:r>
              <a:rPr lang="en-US" b="1" dirty="0">
                <a:solidFill>
                  <a:srgbClr val="FF0000"/>
                </a:solidFill>
              </a:rPr>
              <a:t> </a:t>
            </a:r>
            <a:r>
              <a:rPr lang="en-US" b="1" dirty="0" smtClean="0">
                <a:solidFill>
                  <a:srgbClr val="FF0000"/>
                </a:solidFill>
              </a:rPr>
              <a:t>provisions to contract</a:t>
            </a:r>
          </a:p>
          <a:p>
            <a:pPr lvl="1"/>
            <a:r>
              <a:rPr lang="en-US" b="1" dirty="0" smtClean="0">
                <a:solidFill>
                  <a:srgbClr val="FF0000"/>
                </a:solidFill>
              </a:rPr>
              <a:t>Need to be approved by your solicitor.</a:t>
            </a:r>
          </a:p>
          <a:p>
            <a:pPr lvl="1"/>
            <a:r>
              <a:rPr lang="en-US" b="1" dirty="0" smtClean="0">
                <a:solidFill>
                  <a:srgbClr val="FF0000"/>
                </a:solidFill>
              </a:rPr>
              <a:t>Need to notify SCC.</a:t>
            </a:r>
            <a:endParaRPr lang="en-US" b="1" dirty="0">
              <a:solidFill>
                <a:srgbClr val="FF0000"/>
              </a:solidFill>
            </a:endParaRPr>
          </a:p>
          <a:p>
            <a:endParaRPr lang="en-US" sz="3200" b="1" u="sng" kern="1200" dirty="0" smtClean="0">
              <a:solidFill>
                <a:schemeClr val="tx1"/>
              </a:solidFill>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16778855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Schedule of Payments</a:t>
            </a:r>
            <a:endParaRPr lang="en-US" dirty="0"/>
          </a:p>
        </p:txBody>
      </p:sp>
      <p:sp>
        <p:nvSpPr>
          <p:cNvPr id="3" name="Subtitle 2"/>
          <p:cNvSpPr>
            <a:spLocks noGrp="1"/>
          </p:cNvSpPr>
          <p:nvPr>
            <p:ph type="subTitle" idx="1"/>
          </p:nvPr>
        </p:nvSpPr>
        <p:spPr/>
        <p:txBody>
          <a:bodyPr/>
          <a:lstStyle/>
          <a:p>
            <a:endParaRPr lang="en-US"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572"/>
          <a:stretch/>
        </p:blipFill>
        <p:spPr bwMode="auto">
          <a:xfrm>
            <a:off x="381000" y="457200"/>
            <a:ext cx="7162800" cy="7341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686321" y="1599654"/>
            <a:ext cx="1714957" cy="584775"/>
          </a:xfrm>
          <a:prstGeom prst="rect">
            <a:avLst/>
          </a:prstGeom>
          <a:noFill/>
        </p:spPr>
        <p:txBody>
          <a:bodyPr wrap="none" rtlCol="0">
            <a:spAutoFit/>
          </a:bodyPr>
          <a:lstStyle/>
          <a:p>
            <a:r>
              <a:rPr lang="en-US" sz="3200" b="1" dirty="0" smtClean="0">
                <a:solidFill>
                  <a:srgbClr val="FF0000"/>
                </a:solidFill>
              </a:rPr>
              <a:t>50% max</a:t>
            </a:r>
            <a:endParaRPr lang="en-US" sz="3200" b="1" dirty="0">
              <a:solidFill>
                <a:srgbClr val="FF0000"/>
              </a:solidFill>
            </a:endParaRPr>
          </a:p>
        </p:txBody>
      </p:sp>
      <p:sp>
        <p:nvSpPr>
          <p:cNvPr id="9" name="TextBox 8"/>
          <p:cNvSpPr txBox="1"/>
          <p:nvPr/>
        </p:nvSpPr>
        <p:spPr>
          <a:xfrm>
            <a:off x="6934200" y="4184794"/>
            <a:ext cx="1648208" cy="584775"/>
          </a:xfrm>
          <a:prstGeom prst="rect">
            <a:avLst/>
          </a:prstGeom>
          <a:noFill/>
        </p:spPr>
        <p:txBody>
          <a:bodyPr wrap="none" rtlCol="0">
            <a:spAutoFit/>
          </a:bodyPr>
          <a:lstStyle/>
          <a:p>
            <a:r>
              <a:rPr lang="en-US" sz="3200" b="1" dirty="0" smtClean="0">
                <a:solidFill>
                  <a:srgbClr val="FF0000"/>
                </a:solidFill>
              </a:rPr>
              <a:t>30% min</a:t>
            </a:r>
            <a:endParaRPr lang="en-US" sz="3200" b="1" dirty="0">
              <a:solidFill>
                <a:srgbClr val="FF0000"/>
              </a:solidFill>
            </a:endParaRPr>
          </a:p>
        </p:txBody>
      </p:sp>
      <p:cxnSp>
        <p:nvCxnSpPr>
          <p:cNvPr id="10" name="Straight Arrow Connector 9"/>
          <p:cNvCxnSpPr/>
          <p:nvPr/>
        </p:nvCxnSpPr>
        <p:spPr>
          <a:xfrm flipH="1">
            <a:off x="4343400" y="4449915"/>
            <a:ext cx="2590800" cy="31965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1"/>
          </p:cNvCxnSpPr>
          <p:nvPr/>
        </p:nvCxnSpPr>
        <p:spPr>
          <a:xfrm flipH="1">
            <a:off x="4953000" y="1892042"/>
            <a:ext cx="1733321" cy="54635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6441092" y="5638403"/>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a:t>
            </a:r>
            <a:r>
              <a:rPr lang="en-US" sz="2800" b="1" dirty="0" smtClean="0">
                <a:solidFill>
                  <a:sysClr val="windowText" lastClr="000000"/>
                </a:solidFill>
              </a:rPr>
              <a:t>I</a:t>
            </a:r>
            <a:endParaRPr lang="en-US" sz="2800" b="1" dirty="0">
              <a:solidFill>
                <a:sysClr val="windowText" lastClr="000000"/>
              </a:solidFill>
            </a:endParaRPr>
          </a:p>
          <a:p>
            <a:pPr algn="ctr"/>
            <a:r>
              <a:rPr lang="en-US" sz="2000" b="1" dirty="0">
                <a:solidFill>
                  <a:sysClr val="windowText" lastClr="000000"/>
                </a:solidFill>
              </a:rPr>
              <a:t> in manual</a:t>
            </a:r>
            <a:endParaRPr lang="en-US" sz="2000" dirty="0">
              <a:solidFill>
                <a:sysClr val="windowText" lastClr="000000"/>
              </a:solidFill>
            </a:endParaRPr>
          </a:p>
        </p:txBody>
      </p:sp>
      <p:sp>
        <p:nvSpPr>
          <p:cNvPr id="12"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44411619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Contract Amendment</a:t>
            </a:r>
            <a:endParaRPr lang="en-US" sz="2600" b="0" kern="1200" dirty="0" smtClean="0">
              <a:solidFill>
                <a:schemeClr val="tx1"/>
              </a:solidFill>
              <a:effectLst/>
              <a:latin typeface="+mj-lt"/>
              <a:ea typeface="+mj-ea"/>
              <a:cs typeface="+mj-cs"/>
            </a:endParaRPr>
          </a:p>
        </p:txBody>
      </p:sp>
      <p:sp>
        <p:nvSpPr>
          <p:cNvPr id="3" name="Subtitle 2"/>
          <p:cNvSpPr>
            <a:spLocks noGrp="1"/>
          </p:cNvSpPr>
          <p:nvPr>
            <p:ph type="subTitle" idx="1"/>
          </p:nvPr>
        </p:nvSpPr>
        <p:spPr>
          <a:xfrm>
            <a:off x="152400" y="685800"/>
            <a:ext cx="4876800" cy="5791200"/>
          </a:xfrm>
        </p:spPr>
        <p:txBody>
          <a:bodyPr/>
          <a:lstStyle/>
          <a:p>
            <a:r>
              <a:rPr lang="en-US" b="1" dirty="0" smtClean="0">
                <a:ea typeface="Times New Roman"/>
              </a:rPr>
              <a:t>If needed, a simple one-page  amendment form can be used to: </a:t>
            </a:r>
          </a:p>
          <a:p>
            <a:pPr lvl="1"/>
            <a:r>
              <a:rPr lang="en-US" b="1" dirty="0" smtClean="0">
                <a:ea typeface="Times New Roman"/>
              </a:rPr>
              <a:t>increase contract by up to </a:t>
            </a:r>
            <a:r>
              <a:rPr lang="en-US" b="1" dirty="0" smtClean="0">
                <a:solidFill>
                  <a:srgbClr val="FF0000"/>
                </a:solidFill>
                <a:ea typeface="Times New Roman"/>
              </a:rPr>
              <a:t>20% (was 10%) </a:t>
            </a:r>
            <a:r>
              <a:rPr lang="en-US" b="1" i="1" dirty="0" smtClean="0">
                <a:ea typeface="Times New Roman"/>
              </a:rPr>
              <a:t>(total of original contract)</a:t>
            </a:r>
          </a:p>
          <a:p>
            <a:pPr lvl="1"/>
            <a:r>
              <a:rPr lang="en-US" b="1" dirty="0" smtClean="0">
                <a:ea typeface="Times New Roman"/>
              </a:rPr>
              <a:t>extend completion date </a:t>
            </a:r>
            <a:r>
              <a:rPr lang="en-US" b="1" dirty="0" smtClean="0">
                <a:solidFill>
                  <a:srgbClr val="FF0000"/>
                </a:solidFill>
                <a:ea typeface="Times New Roman"/>
              </a:rPr>
              <a:t>new</a:t>
            </a:r>
            <a:endParaRPr lang="en-US" b="1" dirty="0">
              <a:solidFill>
                <a:srgbClr val="FF0000"/>
              </a:solidFill>
              <a:ea typeface="Times New Roman"/>
            </a:endParaRPr>
          </a:p>
          <a:p>
            <a:pPr lvl="1"/>
            <a:r>
              <a:rPr lang="en-US" b="1" dirty="0" smtClean="0">
                <a:ea typeface="Times New Roman"/>
              </a:rPr>
              <a:t>both of above</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28172"/>
            <a:ext cx="4140200" cy="64060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Rounded Rectangle 6"/>
          <p:cNvSpPr/>
          <p:nvPr/>
        </p:nvSpPr>
        <p:spPr>
          <a:xfrm>
            <a:off x="1143000" y="5605211"/>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a:t>
            </a:r>
            <a:r>
              <a:rPr lang="en-US" sz="2800" b="1" dirty="0" smtClean="0">
                <a:solidFill>
                  <a:sysClr val="windowText" lastClr="000000"/>
                </a:solidFill>
              </a:rPr>
              <a:t>H</a:t>
            </a:r>
            <a:endParaRPr lang="en-US" sz="2800" b="1" dirty="0">
              <a:solidFill>
                <a:sysClr val="windowText" lastClr="000000"/>
              </a:solidFill>
            </a:endParaRPr>
          </a:p>
          <a:p>
            <a:pPr algn="ctr"/>
            <a:r>
              <a:rPr lang="en-US" sz="2000" b="1" dirty="0">
                <a:solidFill>
                  <a:sysClr val="windowText" lastClr="000000"/>
                </a:solidFill>
              </a:rPr>
              <a:t> in manual</a:t>
            </a:r>
            <a:endParaRPr lang="en-US" sz="2000" dirty="0">
              <a:solidFill>
                <a:sysClr val="windowText" lastClr="000000"/>
              </a:solidFill>
            </a:endParaRPr>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75164958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Contract Amendment</a:t>
            </a:r>
            <a:endParaRPr lang="en-US" sz="2600" b="0" kern="1200" dirty="0" smtClean="0">
              <a:solidFill>
                <a:schemeClr val="tx1"/>
              </a:solidFill>
              <a:effectLst/>
              <a:latin typeface="+mj-lt"/>
              <a:ea typeface="+mj-ea"/>
              <a:cs typeface="+mj-cs"/>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28172"/>
            <a:ext cx="4140200" cy="64060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435554"/>
            <a:ext cx="8549638" cy="439125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8" name="Down Arrow 7"/>
          <p:cNvSpPr/>
          <p:nvPr/>
        </p:nvSpPr>
        <p:spPr>
          <a:xfrm>
            <a:off x="6703505" y="1241286"/>
            <a:ext cx="383095" cy="282714"/>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rot="20043752">
            <a:off x="7976293" y="1518760"/>
            <a:ext cx="383095" cy="555965"/>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56794" y="641379"/>
            <a:ext cx="2510411" cy="1015663"/>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Limit increased from 10% to 20% of contract</a:t>
            </a:r>
            <a:endParaRPr lang="en-US" sz="2000" dirty="0">
              <a:solidFill>
                <a:srgbClr val="FF0000"/>
              </a:solidFill>
            </a:endParaRPr>
          </a:p>
        </p:txBody>
      </p:sp>
      <p:sp>
        <p:nvSpPr>
          <p:cNvPr id="11" name="Down Arrow 10"/>
          <p:cNvSpPr/>
          <p:nvPr/>
        </p:nvSpPr>
        <p:spPr>
          <a:xfrm rot="13589844">
            <a:off x="6561561" y="4548115"/>
            <a:ext cx="383095" cy="555965"/>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290165" y="4953000"/>
            <a:ext cx="2510411" cy="1015663"/>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Can now be used to extend completion date.</a:t>
            </a:r>
            <a:endParaRPr lang="en-US" sz="2000" dirty="0">
              <a:solidFill>
                <a:srgbClr val="FF0000"/>
              </a:solidFill>
            </a:endParaRPr>
          </a:p>
        </p:txBody>
      </p:sp>
      <p:sp>
        <p:nvSpPr>
          <p:cNvPr id="13" name="Rounded Rectangle 12"/>
          <p:cNvSpPr/>
          <p:nvPr/>
        </p:nvSpPr>
        <p:spPr>
          <a:xfrm>
            <a:off x="1143000" y="5605211"/>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a:t>
            </a:r>
            <a:r>
              <a:rPr lang="en-US" sz="2800" b="1" dirty="0" smtClean="0">
                <a:solidFill>
                  <a:sysClr val="windowText" lastClr="000000"/>
                </a:solidFill>
              </a:rPr>
              <a:t>H</a:t>
            </a:r>
            <a:endParaRPr lang="en-US" sz="2800" b="1" dirty="0">
              <a:solidFill>
                <a:sysClr val="windowText" lastClr="000000"/>
              </a:solidFill>
            </a:endParaRPr>
          </a:p>
          <a:p>
            <a:pPr algn="ctr"/>
            <a:r>
              <a:rPr lang="en-US" sz="2000" b="1" dirty="0">
                <a:solidFill>
                  <a:sysClr val="windowText" lastClr="000000"/>
                </a:solidFill>
              </a:rPr>
              <a:t> in manual</a:t>
            </a:r>
            <a:endParaRPr lang="en-US" sz="2000" dirty="0">
              <a:solidFill>
                <a:sysClr val="windowText" lastClr="000000"/>
              </a:solidFill>
            </a:endParaRPr>
          </a:p>
        </p:txBody>
      </p:sp>
      <p:sp>
        <p:nvSpPr>
          <p:cNvPr id="1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141141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smtClean="0">
                <a:effectLst/>
              </a:rPr>
              <a:t>DG&amp;LVR Administrative Manual</a:t>
            </a:r>
          </a:p>
          <a:p>
            <a:pPr marL="0" lvl="0" indent="0">
              <a:buNone/>
            </a:pPr>
            <a:r>
              <a:rPr lang="en-US" sz="1800" b="1" kern="1200" dirty="0" smtClean="0">
                <a:effectLst/>
              </a:rPr>
              <a:t>Approved by SCC 11/12/14</a:t>
            </a:r>
          </a:p>
          <a:p>
            <a:pPr marL="514350" indent="-514350">
              <a:buFont typeface="+mj-lt"/>
              <a:buAutoNum type="arabicParenR"/>
            </a:pPr>
            <a:r>
              <a:rPr lang="en-US" sz="2000" b="1" dirty="0">
                <a:solidFill>
                  <a:srgbClr val="FF0000"/>
                </a:solidFill>
              </a:rPr>
              <a:t>Introduction</a:t>
            </a:r>
          </a:p>
          <a:p>
            <a:pPr marL="514350" indent="-514350">
              <a:buFont typeface="+mj-lt"/>
              <a:buAutoNum type="arabicParenR"/>
            </a:pPr>
            <a:r>
              <a:rPr lang="en-US" sz="2000" dirty="0"/>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dirty="0"/>
              <a:t>Quality Assurance </a:t>
            </a:r>
            <a:r>
              <a:rPr lang="en-US" sz="2000" dirty="0" smtClean="0"/>
              <a:t>Board Role</a:t>
            </a:r>
            <a:endParaRPr lang="en-US" sz="2000" dirty="0"/>
          </a:p>
          <a:p>
            <a:pPr marL="514350" indent="-514350">
              <a:buFont typeface="+mj-lt"/>
              <a:buAutoNum type="arabicParenR"/>
            </a:pPr>
            <a:r>
              <a:rPr lang="en-US" sz="2000" dirty="0"/>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dirty="0"/>
              <a:t>Permits and Other Requirements</a:t>
            </a:r>
          </a:p>
          <a:p>
            <a:pPr marL="0" indent="0">
              <a:buFont typeface="+mj-lt"/>
              <a:buNone/>
            </a:pPr>
            <a:r>
              <a:rPr lang="en-US" sz="2000" dirty="0" smtClean="0"/>
              <a:t>Appendices</a:t>
            </a:r>
          </a:p>
          <a:p>
            <a:pPr marL="0" indent="0">
              <a:buFont typeface="+mj-lt"/>
              <a:buNone/>
            </a:pPr>
            <a:endParaRPr lang="en-US" sz="1800" b="1" dirty="0"/>
          </a:p>
          <a:p>
            <a:pPr marL="0" indent="0" algn="ctr">
              <a:buFont typeface="+mj-lt"/>
              <a:buNone/>
            </a:pPr>
            <a:r>
              <a:rPr lang="en-US" sz="1800" b="1" dirty="0" smtClean="0"/>
              <a:t>Available online.</a:t>
            </a:r>
          </a:p>
          <a:p>
            <a:pPr marL="0" indent="0" algn="ctr">
              <a:buFont typeface="+mj-lt"/>
              <a:buNone/>
            </a:pPr>
            <a:r>
              <a:rPr lang="en-US" sz="1800" b="1" dirty="0" smtClean="0"/>
              <a:t>Hard Copies being printed for CDs.</a:t>
            </a:r>
            <a:endParaRPr lang="en-US" sz="1800" b="1" dirty="0"/>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buFontTx/>
              <a:buAutoNum type="arabicParenR"/>
            </a:pPr>
            <a:r>
              <a:rPr lang="en-US" sz="2400" b="1" dirty="0" smtClean="0">
                <a:solidFill>
                  <a:srgbClr val="FF0000"/>
                </a:solidFill>
              </a:rPr>
              <a:t>Introduction</a:t>
            </a:r>
          </a:p>
          <a:p>
            <a:r>
              <a:rPr lang="en-US" sz="2400" b="1" dirty="0">
                <a:solidFill>
                  <a:prstClr val="black"/>
                </a:solidFill>
              </a:rPr>
              <a:t>4</a:t>
            </a:r>
            <a:r>
              <a:rPr lang="en-US" sz="2400" b="1" dirty="0" smtClean="0">
                <a:solidFill>
                  <a:prstClr val="black"/>
                </a:solidFill>
              </a:rPr>
              <a:t>-page “Abstract” of the Program and the rest of the manual.</a:t>
            </a:r>
          </a:p>
          <a:p>
            <a:endParaRPr lang="en-US" sz="2400" b="1" dirty="0">
              <a:solidFill>
                <a:prstClr val="black"/>
              </a:solidFill>
            </a:endParaRPr>
          </a:p>
          <a:p>
            <a:r>
              <a:rPr lang="en-US" sz="2400" b="1" dirty="0" smtClean="0">
                <a:solidFill>
                  <a:prstClr val="black"/>
                </a:solidFill>
              </a:rPr>
              <a:t>Program Structure</a:t>
            </a:r>
          </a:p>
          <a:p>
            <a:endParaRPr lang="en-US" sz="2400" b="1" dirty="0">
              <a:solidFill>
                <a:prstClr val="black"/>
              </a:solidFill>
            </a:endParaRPr>
          </a:p>
          <a:p>
            <a:r>
              <a:rPr lang="en-US" sz="2400" b="1" dirty="0" smtClean="0">
                <a:solidFill>
                  <a:prstClr val="black"/>
                </a:solidFill>
              </a:rPr>
              <a:t>Program History</a:t>
            </a:r>
          </a:p>
          <a:p>
            <a:endParaRPr lang="en-US" sz="2400" b="1" dirty="0">
              <a:solidFill>
                <a:prstClr val="black"/>
              </a:solidFill>
            </a:endParaRPr>
          </a:p>
          <a:p>
            <a:r>
              <a:rPr lang="en-US" sz="2400" b="1" dirty="0" smtClean="0">
                <a:solidFill>
                  <a:prstClr val="black"/>
                </a:solidFill>
              </a:rPr>
              <a:t>ESM Overview</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smtClean="0"/>
              <a:t>Administrative Manual</a:t>
            </a:r>
            <a:endParaRPr lang="en-US" dirty="0"/>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smtClean="0">
                <a:solidFill>
                  <a:srgbClr val="FF0000"/>
                </a:solidFill>
              </a:rPr>
              <a:t>Training Follows Manual!</a:t>
            </a:r>
            <a:endParaRPr lang="en-US" sz="2000" dirty="0">
              <a:solidFill>
                <a:srgbClr val="FF0000"/>
              </a:solidFill>
            </a:endParaRP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Introduction</a:t>
            </a:r>
            <a:endParaRPr lang="en-US" dirty="0">
              <a:solidFill>
                <a:srgbClr val="FFFFCC"/>
              </a:solidFill>
            </a:endParaRPr>
          </a:p>
        </p:txBody>
      </p:sp>
    </p:spTree>
    <p:extLst>
      <p:ext uri="{BB962C8B-B14F-4D97-AF65-F5344CB8AC3E}">
        <p14:creationId xmlns:p14="http://schemas.microsoft.com/office/powerpoint/2010/main" val="137688949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3.7.4.2  Contractor Costs</a:t>
            </a:r>
          </a:p>
        </p:txBody>
      </p:sp>
      <p:sp>
        <p:nvSpPr>
          <p:cNvPr id="3" name="Subtitle 2"/>
          <p:cNvSpPr>
            <a:spLocks noGrp="1"/>
          </p:cNvSpPr>
          <p:nvPr>
            <p:ph type="subTitle" idx="1"/>
          </p:nvPr>
        </p:nvSpPr>
        <p:spPr/>
        <p:txBody>
          <a:bodyPr>
            <a:normAutofit/>
          </a:bodyPr>
          <a:lstStyle/>
          <a:p>
            <a:r>
              <a:rPr lang="en-US" b="1" u="sng" dirty="0" smtClean="0">
                <a:solidFill>
                  <a:srgbClr val="FF0000"/>
                </a:solidFill>
              </a:rPr>
              <a:t>PREVAILING WAGE NOTE</a:t>
            </a:r>
            <a:r>
              <a:rPr lang="en-US" b="1" dirty="0" smtClean="0">
                <a:solidFill>
                  <a:srgbClr val="FF0000"/>
                </a:solidFill>
              </a:rPr>
              <a:t>:</a:t>
            </a:r>
          </a:p>
          <a:p>
            <a:endParaRPr lang="en-US" sz="1800" b="1" dirty="0">
              <a:solidFill>
                <a:schemeClr val="bg1">
                  <a:lumMod val="75000"/>
                </a:schemeClr>
              </a:solidFill>
            </a:endParaRPr>
          </a:p>
          <a:p>
            <a:pPr lvl="1"/>
            <a:r>
              <a:rPr lang="en-US" sz="2800" kern="1200" dirty="0" smtClean="0">
                <a:effectLst/>
              </a:rPr>
              <a:t>Be cautious of projects that are “just under” prevailing wage threshold of $25,000.</a:t>
            </a:r>
          </a:p>
          <a:p>
            <a:pPr marL="457200" lvl="1" indent="0">
              <a:buNone/>
            </a:pPr>
            <a:endParaRPr lang="en-US" sz="2800" kern="1200" dirty="0" smtClean="0">
              <a:effectLst/>
            </a:endParaRPr>
          </a:p>
          <a:p>
            <a:pPr lvl="1"/>
            <a:r>
              <a:rPr lang="en-US" dirty="0" smtClean="0"/>
              <a:t>Amendments could increase it over the threshold.</a:t>
            </a:r>
          </a:p>
          <a:p>
            <a:pPr marL="457200" lvl="1" indent="0">
              <a:buNone/>
            </a:pPr>
            <a:endParaRPr lang="en-US" dirty="0" smtClean="0"/>
          </a:p>
          <a:p>
            <a:pPr lvl="1"/>
            <a:r>
              <a:rPr lang="en-US" sz="2800" i="1" u="sng" kern="1200" dirty="0" smtClean="0">
                <a:effectLst/>
              </a:rPr>
              <a:t>Example</a:t>
            </a:r>
            <a:r>
              <a:rPr lang="en-US" sz="2800" i="1" kern="1200" dirty="0" smtClean="0">
                <a:effectLst/>
              </a:rPr>
              <a:t>: A $24,000 contract with a $4,800 amendment = $28,800 (PW would apply to any contracted labor on whole project)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264997484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Contract Amendment</a:t>
            </a:r>
            <a:endParaRPr lang="en-US" sz="2600" b="0" kern="1200" dirty="0" smtClean="0">
              <a:solidFill>
                <a:schemeClr val="tx1"/>
              </a:solidFill>
              <a:effectLst/>
              <a:latin typeface="+mj-lt"/>
              <a:ea typeface="+mj-ea"/>
              <a:cs typeface="+mj-cs"/>
            </a:endParaRPr>
          </a:p>
        </p:txBody>
      </p:sp>
      <p:sp>
        <p:nvSpPr>
          <p:cNvPr id="11" name="Down Arrow 10"/>
          <p:cNvSpPr/>
          <p:nvPr/>
        </p:nvSpPr>
        <p:spPr>
          <a:xfrm rot="13589844">
            <a:off x="6561561" y="4548115"/>
            <a:ext cx="383095" cy="555965"/>
          </a:xfrm>
          <a:prstGeom prst="downArrow">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290165" y="4953000"/>
            <a:ext cx="2510411" cy="1015663"/>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Can now be used to extend completion date.</a:t>
            </a:r>
            <a:endParaRPr lang="en-US" sz="2000" dirty="0">
              <a:solidFill>
                <a:srgbClr val="FF0000"/>
              </a:solidFill>
            </a:endParaRP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98401">
            <a:off x="2420128" y="1337316"/>
            <a:ext cx="6669199" cy="7236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3" name="Subtitle 2"/>
          <p:cNvSpPr>
            <a:spLocks noGrp="1"/>
          </p:cNvSpPr>
          <p:nvPr>
            <p:ph type="subTitle" idx="1"/>
          </p:nvPr>
        </p:nvSpPr>
        <p:spPr>
          <a:xfrm>
            <a:off x="381000" y="685800"/>
            <a:ext cx="4419600" cy="5791200"/>
          </a:xfrm>
        </p:spPr>
        <p:txBody>
          <a:bodyPr/>
          <a:lstStyle/>
          <a:p>
            <a:r>
              <a:rPr lang="en-US" b="1" dirty="0" smtClean="0">
                <a:solidFill>
                  <a:srgbClr val="FF0000"/>
                </a:solidFill>
                <a:ea typeface="Times New Roman"/>
              </a:rPr>
              <a:t>NEW</a:t>
            </a:r>
            <a:r>
              <a:rPr lang="en-US" b="1" dirty="0" smtClean="0">
                <a:ea typeface="Times New Roman"/>
              </a:rPr>
              <a:t> Amendment Instructions</a:t>
            </a:r>
            <a:endParaRPr lang="en-US" sz="3200" b="1" u="sng" kern="1200" dirty="0" smtClean="0">
              <a:solidFill>
                <a:schemeClr val="tx1"/>
              </a:solidFill>
              <a:effectLst/>
            </a:endParaRPr>
          </a:p>
        </p:txBody>
      </p:sp>
      <p:sp>
        <p:nvSpPr>
          <p:cNvPr id="8" name="Rounded Rectangle 7"/>
          <p:cNvSpPr/>
          <p:nvPr/>
        </p:nvSpPr>
        <p:spPr>
          <a:xfrm>
            <a:off x="304800" y="5715000"/>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a:t>
            </a:r>
            <a:r>
              <a:rPr lang="en-US" sz="2800" b="1" dirty="0" smtClean="0">
                <a:solidFill>
                  <a:sysClr val="windowText" lastClr="000000"/>
                </a:solidFill>
              </a:rPr>
              <a:t>H</a:t>
            </a:r>
            <a:endParaRPr lang="en-US" sz="2800" b="1" dirty="0">
              <a:solidFill>
                <a:sysClr val="windowText" lastClr="000000"/>
              </a:solidFill>
            </a:endParaRPr>
          </a:p>
          <a:p>
            <a:pPr algn="ctr"/>
            <a:r>
              <a:rPr lang="en-US" sz="2000" b="1" dirty="0">
                <a:solidFill>
                  <a:sysClr val="windowText" lastClr="000000"/>
                </a:solidFill>
              </a:rPr>
              <a:t> in manual</a:t>
            </a:r>
            <a:endParaRPr lang="en-US" sz="2000" dirty="0">
              <a:solidFill>
                <a:sysClr val="windowText" lastClr="000000"/>
              </a:solidFill>
            </a:endParaRPr>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416924267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 CD Role</a:t>
            </a:r>
            <a:endParaRPr lang="en-US" dirty="0"/>
          </a:p>
        </p:txBody>
      </p:sp>
      <p:sp>
        <p:nvSpPr>
          <p:cNvPr id="3" name="Subtitle 2"/>
          <p:cNvSpPr>
            <a:spLocks noGrp="1"/>
          </p:cNvSpPr>
          <p:nvPr>
            <p:ph type="subTitle" idx="1"/>
          </p:nvPr>
        </p:nvSpPr>
        <p:spPr/>
        <p:txBody>
          <a:bodyPr>
            <a:normAutofit/>
          </a:bodyPr>
          <a:lstStyle/>
          <a:p>
            <a:r>
              <a:rPr lang="en-US" sz="4800" b="1" u="sng" baseline="0" dirty="0" smtClean="0">
                <a:solidFill>
                  <a:srgbClr val="FF0000"/>
                </a:solidFill>
              </a:rPr>
              <a:t>3.8 Administering Projects</a:t>
            </a:r>
          </a:p>
          <a:p>
            <a:pPr marL="457200" lvl="1" indent="0">
              <a:buNone/>
            </a:pPr>
            <a:r>
              <a:rPr lang="en-US" sz="3600" dirty="0" smtClean="0">
                <a:solidFill>
                  <a:schemeClr val="bg1">
                    <a:lumMod val="50000"/>
                  </a:schemeClr>
                </a:solidFill>
              </a:rPr>
              <a:t>3.8.1 notifying applicant</a:t>
            </a:r>
          </a:p>
          <a:p>
            <a:pPr marL="457200" lvl="1" indent="0">
              <a:buNone/>
            </a:pPr>
            <a:r>
              <a:rPr lang="en-US" sz="3600" dirty="0" smtClean="0">
                <a:solidFill>
                  <a:schemeClr val="bg1">
                    <a:lumMod val="50000"/>
                  </a:schemeClr>
                </a:solidFill>
              </a:rPr>
              <a:t>3.8.2 pre-app site visit</a:t>
            </a:r>
          </a:p>
          <a:p>
            <a:pPr marL="457200" lvl="1" indent="0">
              <a:buNone/>
            </a:pPr>
            <a:r>
              <a:rPr lang="en-US" sz="3600" dirty="0" smtClean="0">
                <a:solidFill>
                  <a:schemeClr val="bg1">
                    <a:lumMod val="50000"/>
                  </a:schemeClr>
                </a:solidFill>
              </a:rPr>
              <a:t>3.8.3 receiving applications</a:t>
            </a:r>
          </a:p>
          <a:p>
            <a:pPr marL="457200" lvl="1" indent="0">
              <a:buNone/>
            </a:pPr>
            <a:r>
              <a:rPr lang="en-US" sz="3600" dirty="0" smtClean="0">
                <a:solidFill>
                  <a:schemeClr val="bg1">
                    <a:lumMod val="50000"/>
                  </a:schemeClr>
                </a:solidFill>
              </a:rPr>
              <a:t>3.8.4 contracting</a:t>
            </a:r>
          </a:p>
          <a:p>
            <a:pPr marL="457200" lvl="1" indent="0">
              <a:buNone/>
            </a:pPr>
            <a:r>
              <a:rPr lang="en-US" sz="3600" b="1" dirty="0" smtClean="0">
                <a:solidFill>
                  <a:srgbClr val="FF0000"/>
                </a:solidFill>
              </a:rPr>
              <a:t>3.8.5 pre-project logistics</a:t>
            </a:r>
          </a:p>
          <a:p>
            <a:pPr marL="457200" lvl="1" indent="0">
              <a:buNone/>
            </a:pPr>
            <a:r>
              <a:rPr lang="en-US" sz="3600" dirty="0" smtClean="0"/>
              <a:t>3.8.6 project oversight</a:t>
            </a:r>
          </a:p>
          <a:p>
            <a:pPr marL="457200" lvl="1" indent="0">
              <a:buNone/>
            </a:pPr>
            <a:r>
              <a:rPr lang="en-US" sz="3600" dirty="0" smtClean="0"/>
              <a:t>3.8.7 project completion/ closeout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90666360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3.8.5 Pre-project logistics</a:t>
            </a:r>
          </a:p>
        </p:txBody>
      </p:sp>
      <p:sp>
        <p:nvSpPr>
          <p:cNvPr id="3" name="Subtitle 2"/>
          <p:cNvSpPr>
            <a:spLocks noGrp="1"/>
          </p:cNvSpPr>
          <p:nvPr>
            <p:ph type="subTitle" idx="1"/>
          </p:nvPr>
        </p:nvSpPr>
        <p:spPr/>
        <p:txBody>
          <a:bodyPr>
            <a:normAutofit/>
          </a:bodyPr>
          <a:lstStyle/>
          <a:p>
            <a:pPr marL="0" indent="0">
              <a:buNone/>
            </a:pPr>
            <a:r>
              <a:rPr lang="en-US" sz="3200" b="1" u="sng" kern="1200" dirty="0" smtClean="0">
                <a:solidFill>
                  <a:schemeClr val="tx1"/>
                </a:solidFill>
                <a:effectLst/>
                <a:latin typeface="+mn-lt"/>
                <a:ea typeface="+mn-ea"/>
                <a:cs typeface="+mn-cs"/>
              </a:rPr>
              <a:t>Pre project logistics</a:t>
            </a:r>
          </a:p>
          <a:p>
            <a:r>
              <a:rPr lang="en-US" sz="3200" kern="1200" dirty="0" smtClean="0">
                <a:solidFill>
                  <a:schemeClr val="tx1"/>
                </a:solidFill>
                <a:effectLst/>
                <a:latin typeface="+mn-lt"/>
                <a:ea typeface="+mn-ea"/>
                <a:cs typeface="+mn-cs"/>
              </a:rPr>
              <a:t>Permits, Pa 1-call</a:t>
            </a:r>
          </a:p>
          <a:p>
            <a:pPr lvl="1"/>
            <a:r>
              <a:rPr lang="en-US" sz="3200" kern="1200" dirty="0" smtClean="0">
                <a:solidFill>
                  <a:schemeClr val="tx1"/>
                </a:solidFill>
                <a:effectLst/>
                <a:latin typeface="+mn-lt"/>
                <a:ea typeface="+mn-ea"/>
                <a:cs typeface="+mn-cs"/>
              </a:rPr>
              <a:t>It is the responsibility of the </a:t>
            </a:r>
            <a:r>
              <a:rPr lang="en-US" sz="3200" u="sng" kern="1200" dirty="0" smtClean="0">
                <a:solidFill>
                  <a:schemeClr val="tx1"/>
                </a:solidFill>
                <a:effectLst/>
                <a:latin typeface="+mn-lt"/>
                <a:ea typeface="+mn-ea"/>
                <a:cs typeface="+mn-cs"/>
              </a:rPr>
              <a:t>grant recipient</a:t>
            </a:r>
            <a:r>
              <a:rPr lang="en-US" sz="3200" kern="1200" dirty="0" smtClean="0">
                <a:solidFill>
                  <a:schemeClr val="tx1"/>
                </a:solidFill>
                <a:effectLst/>
                <a:latin typeface="+mn-lt"/>
                <a:ea typeface="+mn-ea"/>
                <a:cs typeface="+mn-cs"/>
              </a:rPr>
              <a:t> to insure that all necessary permits are obtained and any other  pre-project requirements  are met (1-call, PNDI, </a:t>
            </a:r>
            <a:r>
              <a:rPr lang="en-US" sz="3200" kern="1200" dirty="0" err="1" smtClean="0">
                <a:solidFill>
                  <a:schemeClr val="tx1"/>
                </a:solidFill>
                <a:effectLst/>
                <a:latin typeface="+mn-lt"/>
                <a:ea typeface="+mn-ea"/>
                <a:cs typeface="+mn-cs"/>
              </a:rPr>
              <a:t>etc</a:t>
            </a:r>
            <a:r>
              <a:rPr lang="en-US" sz="3200" kern="1200" dirty="0" smtClean="0">
                <a:solidFill>
                  <a:schemeClr val="tx1"/>
                </a:solidFill>
                <a:effectLst/>
                <a:latin typeface="+mn-lt"/>
                <a:ea typeface="+mn-ea"/>
                <a:cs typeface="+mn-cs"/>
              </a:rPr>
              <a:t>)</a:t>
            </a:r>
          </a:p>
          <a:p>
            <a:pPr lvl="1"/>
            <a:r>
              <a:rPr lang="en-US" sz="3200" kern="1200" dirty="0" smtClean="0">
                <a:solidFill>
                  <a:schemeClr val="tx1"/>
                </a:solidFill>
                <a:effectLst/>
                <a:latin typeface="+mn-lt"/>
                <a:ea typeface="+mn-ea"/>
                <a:cs typeface="+mn-cs"/>
              </a:rPr>
              <a:t>It is the responsibility of the </a:t>
            </a:r>
            <a:r>
              <a:rPr lang="en-US" sz="3200" u="sng" kern="1200" dirty="0" smtClean="0">
                <a:solidFill>
                  <a:schemeClr val="tx1"/>
                </a:solidFill>
                <a:effectLst/>
                <a:latin typeface="+mn-lt"/>
                <a:ea typeface="+mn-ea"/>
                <a:cs typeface="+mn-cs"/>
              </a:rPr>
              <a:t>district</a:t>
            </a:r>
            <a:r>
              <a:rPr lang="en-US" sz="3200" kern="1200" dirty="0" smtClean="0">
                <a:solidFill>
                  <a:schemeClr val="tx1"/>
                </a:solidFill>
                <a:effectLst/>
                <a:latin typeface="+mn-lt"/>
                <a:ea typeface="+mn-ea"/>
                <a:cs typeface="+mn-cs"/>
              </a:rPr>
              <a:t> to verify that permits and pre-project requirements have been met </a:t>
            </a:r>
            <a:r>
              <a:rPr lang="en-US" sz="3200" u="sng" kern="1200" dirty="0" smtClean="0">
                <a:solidFill>
                  <a:schemeClr val="tx1"/>
                </a:solidFill>
                <a:effectLst/>
                <a:latin typeface="+mn-lt"/>
                <a:ea typeface="+mn-ea"/>
                <a:cs typeface="+mn-cs"/>
              </a:rPr>
              <a:t>before funds can be advanced</a:t>
            </a:r>
            <a:r>
              <a:rPr lang="en-US" sz="3200" kern="1200" dirty="0" smtClean="0">
                <a:solidFill>
                  <a:schemeClr val="tx1"/>
                </a:solidFill>
                <a:effectLst/>
                <a:latin typeface="+mn-lt"/>
                <a:ea typeface="+mn-ea"/>
                <a:cs typeface="+mn-cs"/>
              </a:rPr>
              <a: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81551817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sz="3200" kern="1200" dirty="0" smtClean="0">
                <a:solidFill>
                  <a:schemeClr val="tx1"/>
                </a:solidFill>
                <a:effectLst/>
                <a:latin typeface="+mn-lt"/>
                <a:ea typeface="+mn-ea"/>
                <a:cs typeface="+mn-cs"/>
              </a:rPr>
              <a:t>3.8.5</a:t>
            </a:r>
            <a:r>
              <a:rPr lang="en-US" sz="3200" kern="1200" baseline="0" dirty="0" smtClean="0">
                <a:solidFill>
                  <a:schemeClr val="tx1"/>
                </a:solidFill>
                <a:effectLst/>
                <a:latin typeface="+mn-lt"/>
                <a:ea typeface="+mn-ea"/>
                <a:cs typeface="+mn-cs"/>
              </a:rPr>
              <a:t> Pre-project logistics</a:t>
            </a:r>
            <a:endParaRPr lang="en-US" dirty="0"/>
          </a:p>
        </p:txBody>
      </p:sp>
      <p:sp>
        <p:nvSpPr>
          <p:cNvPr id="3" name="Subtitle 2"/>
          <p:cNvSpPr>
            <a:spLocks noGrp="1"/>
          </p:cNvSpPr>
          <p:nvPr>
            <p:ph type="subTitle" idx="1"/>
          </p:nvPr>
        </p:nvSpPr>
        <p:spPr/>
        <p:txBody>
          <a:bodyPr/>
          <a:lstStyle/>
          <a:p>
            <a:pPr marL="0" indent="0">
              <a:buNone/>
            </a:pPr>
            <a:r>
              <a:rPr lang="en-US" b="1" u="sng" dirty="0"/>
              <a:t>Pre project logistics</a:t>
            </a:r>
          </a:p>
          <a:p>
            <a:pPr lvl="0"/>
            <a:r>
              <a:rPr lang="en-US" sz="3200" kern="1200" dirty="0" smtClean="0">
                <a:solidFill>
                  <a:schemeClr val="tx1"/>
                </a:solidFill>
                <a:effectLst/>
                <a:latin typeface="+mn-lt"/>
                <a:ea typeface="+mn-ea"/>
                <a:cs typeface="+mn-cs"/>
              </a:rPr>
              <a:t>Pre-project meeting </a:t>
            </a:r>
            <a:r>
              <a:rPr lang="en-US" sz="2000" i="1" kern="1200" dirty="0" smtClean="0">
                <a:solidFill>
                  <a:schemeClr val="tx1"/>
                </a:solidFill>
                <a:effectLst/>
                <a:latin typeface="+mn-lt"/>
                <a:ea typeface="+mn-ea"/>
                <a:cs typeface="+mn-cs"/>
              </a:rPr>
              <a:t>(separate from pre-application meeting)</a:t>
            </a:r>
            <a:endParaRPr lang="en-US" sz="3200" i="1" kern="1200" dirty="0" smtClean="0">
              <a:solidFill>
                <a:schemeClr val="tx1"/>
              </a:solidFill>
              <a:effectLst/>
              <a:latin typeface="+mn-lt"/>
              <a:ea typeface="+mn-ea"/>
              <a:cs typeface="+mn-cs"/>
            </a:endParaRPr>
          </a:p>
          <a:p>
            <a:pPr lvl="1"/>
            <a:r>
              <a:rPr lang="en-US" sz="3200" kern="1200" dirty="0" smtClean="0">
                <a:solidFill>
                  <a:schemeClr val="tx1"/>
                </a:solidFill>
                <a:effectLst/>
                <a:latin typeface="+mn-lt"/>
                <a:ea typeface="+mn-ea"/>
                <a:cs typeface="+mn-cs"/>
              </a:rPr>
              <a:t>Districts should meet on site with grant recipients prior to the start of any project.</a:t>
            </a:r>
          </a:p>
          <a:p>
            <a:pPr lvl="1"/>
            <a:r>
              <a:rPr lang="en-US" sz="3200" kern="1200" dirty="0" smtClean="0">
                <a:solidFill>
                  <a:schemeClr val="tx1"/>
                </a:solidFill>
                <a:effectLst/>
                <a:latin typeface="+mn-lt"/>
                <a:ea typeface="+mn-ea"/>
                <a:cs typeface="+mn-cs"/>
              </a:rPr>
              <a:t>Contractors and sub-contractors are strongly encouraged to attend.</a:t>
            </a:r>
          </a:p>
          <a:p>
            <a:pPr lvl="1"/>
            <a:r>
              <a:rPr lang="en-US" sz="3200" kern="1200" dirty="0" smtClean="0">
                <a:solidFill>
                  <a:schemeClr val="tx1"/>
                </a:solidFill>
                <a:effectLst/>
                <a:latin typeface="+mn-lt"/>
                <a:ea typeface="+mn-ea"/>
                <a:cs typeface="+mn-cs"/>
              </a:rPr>
              <a:t>Notify Center</a:t>
            </a:r>
            <a:r>
              <a:rPr lang="en-US" sz="3200" kern="1200" baseline="0" dirty="0" smtClean="0">
                <a:solidFill>
                  <a:schemeClr val="tx1"/>
                </a:solidFill>
                <a:effectLst/>
                <a:latin typeface="+mn-lt"/>
                <a:ea typeface="+mn-ea"/>
                <a:cs typeface="+mn-cs"/>
              </a:rPr>
              <a:t> of planned DSA placements. (more to come on this)</a:t>
            </a:r>
            <a:endParaRPr lang="en-US" sz="3200" kern="1200" dirty="0" smtClean="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50935939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 CD Role</a:t>
            </a:r>
            <a:endParaRPr lang="en-US" dirty="0"/>
          </a:p>
        </p:txBody>
      </p:sp>
      <p:sp>
        <p:nvSpPr>
          <p:cNvPr id="3" name="Subtitle 2"/>
          <p:cNvSpPr>
            <a:spLocks noGrp="1"/>
          </p:cNvSpPr>
          <p:nvPr>
            <p:ph type="subTitle" idx="1"/>
          </p:nvPr>
        </p:nvSpPr>
        <p:spPr/>
        <p:txBody>
          <a:bodyPr>
            <a:normAutofit/>
          </a:bodyPr>
          <a:lstStyle/>
          <a:p>
            <a:r>
              <a:rPr lang="en-US" sz="4800" b="1" u="sng" baseline="0" dirty="0" smtClean="0">
                <a:solidFill>
                  <a:srgbClr val="FF0000"/>
                </a:solidFill>
              </a:rPr>
              <a:t>3.8 Administering Projects</a:t>
            </a:r>
          </a:p>
          <a:p>
            <a:pPr marL="457200" lvl="1" indent="0">
              <a:buNone/>
            </a:pPr>
            <a:r>
              <a:rPr lang="en-US" sz="3600" dirty="0" smtClean="0">
                <a:solidFill>
                  <a:schemeClr val="bg1">
                    <a:lumMod val="50000"/>
                  </a:schemeClr>
                </a:solidFill>
              </a:rPr>
              <a:t>3.8.1 notifying applicant</a:t>
            </a:r>
          </a:p>
          <a:p>
            <a:pPr marL="457200" lvl="1" indent="0">
              <a:buNone/>
            </a:pPr>
            <a:r>
              <a:rPr lang="en-US" sz="3600" dirty="0" smtClean="0">
                <a:solidFill>
                  <a:schemeClr val="bg1">
                    <a:lumMod val="50000"/>
                  </a:schemeClr>
                </a:solidFill>
              </a:rPr>
              <a:t>3.8.2 pre-app site visit</a:t>
            </a:r>
          </a:p>
          <a:p>
            <a:pPr marL="457200" lvl="1" indent="0">
              <a:buNone/>
            </a:pPr>
            <a:r>
              <a:rPr lang="en-US" sz="3600" dirty="0" smtClean="0">
                <a:solidFill>
                  <a:schemeClr val="bg1">
                    <a:lumMod val="50000"/>
                  </a:schemeClr>
                </a:solidFill>
              </a:rPr>
              <a:t>3.8.3 receiving applications</a:t>
            </a:r>
          </a:p>
          <a:p>
            <a:pPr marL="457200" lvl="1" indent="0">
              <a:buNone/>
            </a:pPr>
            <a:r>
              <a:rPr lang="en-US" sz="3600" dirty="0" smtClean="0">
                <a:solidFill>
                  <a:schemeClr val="bg1">
                    <a:lumMod val="50000"/>
                  </a:schemeClr>
                </a:solidFill>
              </a:rPr>
              <a:t>3.8.4 contracting</a:t>
            </a:r>
          </a:p>
          <a:p>
            <a:pPr marL="457200" lvl="1" indent="0">
              <a:buNone/>
            </a:pPr>
            <a:r>
              <a:rPr lang="en-US" sz="3600" dirty="0" smtClean="0">
                <a:solidFill>
                  <a:schemeClr val="bg1">
                    <a:lumMod val="50000"/>
                  </a:schemeClr>
                </a:solidFill>
              </a:rPr>
              <a:t>3.8.5 pre-project logistics</a:t>
            </a:r>
          </a:p>
          <a:p>
            <a:pPr marL="457200" lvl="1" indent="0">
              <a:buNone/>
            </a:pPr>
            <a:r>
              <a:rPr lang="en-US" sz="3600" b="1" dirty="0" smtClean="0">
                <a:solidFill>
                  <a:srgbClr val="FF0000"/>
                </a:solidFill>
              </a:rPr>
              <a:t>3.8.6 project oversight</a:t>
            </a:r>
          </a:p>
          <a:p>
            <a:pPr marL="457200" lvl="1" indent="0">
              <a:buNone/>
            </a:pPr>
            <a:r>
              <a:rPr lang="en-US" sz="3600" dirty="0" smtClean="0"/>
              <a:t>3.8.7 project completion/ closeout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67351424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3.8.6 Project Oversight</a:t>
            </a:r>
          </a:p>
        </p:txBody>
      </p:sp>
      <p:sp>
        <p:nvSpPr>
          <p:cNvPr id="3" name="Subtitle 2"/>
          <p:cNvSpPr>
            <a:spLocks noGrp="1"/>
          </p:cNvSpPr>
          <p:nvPr>
            <p:ph type="subTitle" idx="1"/>
          </p:nvPr>
        </p:nvSpPr>
        <p:spPr/>
        <p:txBody>
          <a:bodyPr>
            <a:normAutofit/>
          </a:bodyPr>
          <a:lstStyle/>
          <a:p>
            <a:pPr marL="0" lvl="0" indent="0">
              <a:buNone/>
            </a:pPr>
            <a:r>
              <a:rPr lang="en-US" sz="3200" b="1" u="sng" kern="1200" dirty="0" smtClean="0">
                <a:solidFill>
                  <a:schemeClr val="tx1"/>
                </a:solidFill>
                <a:effectLst/>
                <a:latin typeface="+mn-lt"/>
                <a:ea typeface="+mn-ea"/>
                <a:cs typeface="+mn-cs"/>
              </a:rPr>
              <a:t>Project Oversight</a:t>
            </a:r>
          </a:p>
          <a:p>
            <a:pPr lvl="0"/>
            <a:r>
              <a:rPr lang="en-US" sz="3200" kern="1200" dirty="0" smtClean="0">
                <a:solidFill>
                  <a:schemeClr val="tx1"/>
                </a:solidFill>
                <a:effectLst/>
                <a:latin typeface="+mn-lt"/>
                <a:ea typeface="+mn-ea"/>
                <a:cs typeface="+mn-cs"/>
              </a:rPr>
              <a:t>District must ensure that project work is performed in accordance with contract and attachments, including subcontractors.</a:t>
            </a:r>
            <a:endParaRPr lang="en-US" sz="4400" kern="1200" dirty="0" smtClean="0">
              <a:solidFill>
                <a:schemeClr val="tx1"/>
              </a:solidFill>
              <a:effectLst/>
              <a:latin typeface="+mn-lt"/>
              <a:ea typeface="+mn-ea"/>
              <a:cs typeface="+mn-cs"/>
            </a:endParaRPr>
          </a:p>
          <a:p>
            <a:pPr lvl="2"/>
            <a:r>
              <a:rPr lang="en-US" sz="2400" kern="1200" dirty="0" smtClean="0">
                <a:solidFill>
                  <a:schemeClr val="tx1"/>
                </a:solidFill>
                <a:effectLst/>
                <a:latin typeface="+mn-lt"/>
                <a:ea typeface="+mn-ea"/>
                <a:cs typeface="+mn-cs"/>
              </a:rPr>
              <a:t>Stay involved</a:t>
            </a:r>
            <a:endParaRPr lang="en-US" sz="3600" kern="1200" dirty="0" smtClean="0">
              <a:solidFill>
                <a:schemeClr val="tx1"/>
              </a:solidFill>
              <a:effectLst/>
              <a:latin typeface="+mn-lt"/>
              <a:ea typeface="+mn-ea"/>
              <a:cs typeface="+mn-cs"/>
            </a:endParaRPr>
          </a:p>
          <a:p>
            <a:pPr lvl="2"/>
            <a:r>
              <a:rPr lang="en-US" sz="2400" kern="1200" dirty="0" smtClean="0">
                <a:solidFill>
                  <a:schemeClr val="tx1"/>
                </a:solidFill>
                <a:effectLst/>
                <a:latin typeface="+mn-lt"/>
                <a:ea typeface="+mn-ea"/>
                <a:cs typeface="+mn-cs"/>
              </a:rPr>
              <a:t>Have an on-site presence</a:t>
            </a:r>
            <a:endParaRPr lang="en-US" sz="3600" kern="1200" dirty="0" smtClean="0">
              <a:solidFill>
                <a:schemeClr val="tx1"/>
              </a:solidFill>
              <a:effectLst/>
              <a:latin typeface="+mn-lt"/>
              <a:ea typeface="+mn-ea"/>
              <a:cs typeface="+mn-cs"/>
            </a:endParaRPr>
          </a:p>
          <a:p>
            <a:pPr lvl="2"/>
            <a:r>
              <a:rPr lang="en-US" sz="2400" kern="1200" dirty="0" smtClean="0">
                <a:solidFill>
                  <a:schemeClr val="tx1"/>
                </a:solidFill>
                <a:effectLst/>
                <a:latin typeface="+mn-lt"/>
                <a:ea typeface="+mn-ea"/>
                <a:cs typeface="+mn-cs"/>
              </a:rPr>
              <a:t>Pay attention</a:t>
            </a:r>
            <a:endParaRPr lang="en-US" sz="3600" kern="1200" dirty="0" smtClean="0">
              <a:solidFill>
                <a:schemeClr val="tx1"/>
              </a:solidFill>
              <a:effectLst/>
              <a:latin typeface="+mn-lt"/>
              <a:ea typeface="+mn-ea"/>
              <a:cs typeface="+mn-cs"/>
            </a:endParaRPr>
          </a:p>
          <a:p>
            <a:pPr lvl="2"/>
            <a:r>
              <a:rPr lang="en-US" sz="2400" kern="1200" dirty="0" smtClean="0">
                <a:solidFill>
                  <a:schemeClr val="tx1"/>
                </a:solidFill>
                <a:effectLst/>
                <a:latin typeface="+mn-lt"/>
                <a:ea typeface="+mn-ea"/>
                <a:cs typeface="+mn-cs"/>
              </a:rPr>
              <a:t>Call </a:t>
            </a:r>
            <a:r>
              <a:rPr lang="en-US" dirty="0" smtClean="0"/>
              <a:t>Center/SCC </a:t>
            </a:r>
            <a:r>
              <a:rPr lang="en-US" sz="2400" kern="1200" dirty="0" smtClean="0">
                <a:solidFill>
                  <a:schemeClr val="tx1"/>
                </a:solidFill>
                <a:effectLst/>
                <a:latin typeface="+mn-lt"/>
                <a:ea typeface="+mn-ea"/>
                <a:cs typeface="+mn-cs"/>
              </a:rPr>
              <a:t>for help if needed</a:t>
            </a:r>
            <a:endParaRPr lang="en-US" sz="3600" kern="1200" dirty="0" smtClean="0">
              <a:solidFill>
                <a:schemeClr val="tx1"/>
              </a:solidFill>
              <a:effectLst/>
              <a:latin typeface="+mn-lt"/>
              <a:ea typeface="+mn-ea"/>
              <a:cs typeface="+mn-cs"/>
            </a:endParaRPr>
          </a:p>
          <a:p>
            <a:pPr lvl="2"/>
            <a:r>
              <a:rPr lang="en-US" sz="2400" kern="1200" dirty="0" smtClean="0">
                <a:solidFill>
                  <a:schemeClr val="tx1"/>
                </a:solidFill>
                <a:effectLst/>
                <a:latin typeface="+mn-lt"/>
                <a:ea typeface="+mn-ea"/>
                <a:cs typeface="+mn-cs"/>
              </a:rPr>
              <a:t>No excuses!</a:t>
            </a:r>
            <a:endParaRPr lang="en-US" sz="3600" kern="1200" dirty="0" smtClean="0">
              <a:solidFill>
                <a:schemeClr val="tx1"/>
              </a:solidFill>
              <a:effectLst/>
              <a:latin typeface="+mn-lt"/>
              <a:ea typeface="+mn-ea"/>
              <a:cs typeface="+mn-cs"/>
            </a:endParaRPr>
          </a:p>
          <a:p>
            <a:r>
              <a:rPr lang="en-US" sz="3200" kern="1200" dirty="0" smtClean="0">
                <a:solidFill>
                  <a:schemeClr val="tx1"/>
                </a:solidFill>
                <a:effectLst/>
                <a:latin typeface="+mn-lt"/>
                <a:ea typeface="+mn-ea"/>
                <a:cs typeface="+mn-cs"/>
              </a:rPr>
              <a:t>When it comes to project oversight, remember…</a:t>
            </a:r>
            <a:endParaRPr lang="en-US" sz="4400" kern="1200" dirty="0" smtClean="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93372028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3.8.6 Project Oversight</a:t>
            </a:r>
          </a:p>
        </p:txBody>
      </p:sp>
      <p:sp>
        <p:nvSpPr>
          <p:cNvPr id="3" name="Subtitle 2"/>
          <p:cNvSpPr>
            <a:spLocks noGrp="1"/>
          </p:cNvSpPr>
          <p:nvPr>
            <p:ph type="subTitle" idx="1"/>
          </p:nvPr>
        </p:nvSpPr>
        <p:spPr/>
        <p:txBody>
          <a:bodyPr>
            <a:normAutofit/>
          </a:bodyPr>
          <a:lstStyle/>
          <a:p>
            <a:pPr marL="0" indent="0" algn="ctr">
              <a:buNone/>
            </a:pPr>
            <a:r>
              <a:rPr lang="en-US" sz="5400" kern="1200" dirty="0" smtClean="0">
                <a:solidFill>
                  <a:srgbClr val="FF0000"/>
                </a:solidFill>
                <a:effectLst/>
                <a:latin typeface="+mn-lt"/>
                <a:ea typeface="+mn-ea"/>
                <a:cs typeface="+mn-cs"/>
              </a:rPr>
              <a:t>“You get what you inspect, not what you expect”</a:t>
            </a:r>
          </a:p>
          <a:p>
            <a:pPr marL="0" indent="0" algn="ctr">
              <a:buNone/>
            </a:pPr>
            <a:endParaRPr lang="en-US" sz="5400" dirty="0">
              <a:solidFill>
                <a:srgbClr val="FF0000"/>
              </a:solidFill>
            </a:endParaRPr>
          </a:p>
          <a:p>
            <a:pPr marL="0" indent="0" algn="ctr">
              <a:buNone/>
            </a:pPr>
            <a:r>
              <a:rPr lang="en-US" sz="4000" dirty="0">
                <a:solidFill>
                  <a:srgbClr val="FF0000"/>
                </a:solidFill>
              </a:rPr>
              <a:t>m</a:t>
            </a:r>
            <a:r>
              <a:rPr lang="en-US" sz="4000" kern="1200" dirty="0" smtClean="0">
                <a:solidFill>
                  <a:srgbClr val="FF0000"/>
                </a:solidFill>
                <a:effectLst/>
                <a:latin typeface="+mn-lt"/>
                <a:ea typeface="+mn-ea"/>
                <a:cs typeface="+mn-cs"/>
              </a:rPr>
              <a:t>ore involvement = better projects</a:t>
            </a:r>
            <a:endParaRPr lang="en-US" sz="5400" kern="1200" dirty="0" smtClean="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924221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Funny Slide</a:t>
            </a:r>
            <a:endParaRPr lang="en-US" dirty="0"/>
          </a:p>
        </p:txBody>
      </p:sp>
      <p:sp>
        <p:nvSpPr>
          <p:cNvPr id="5" name="Subtitle 4"/>
          <p:cNvSpPr>
            <a:spLocks noGrp="1"/>
          </p:cNvSpPr>
          <p:nvPr>
            <p:ph type="subTitle" idx="1"/>
          </p:nvPr>
        </p:nvSpPr>
        <p:spPr/>
        <p:txBody>
          <a:bodyPr/>
          <a:lstStyle/>
          <a:p>
            <a:endParaRPr lang="en-US"/>
          </a:p>
        </p:txBody>
      </p:sp>
      <p:pic>
        <p:nvPicPr>
          <p:cNvPr id="8" name="Picture 2" descr="http://2.bp.blogspot.com/-B7ucjsYqOmk/UhdQtrv15mI/AAAAAAAAIbU/VRhowmhxMLc/s1600/Funny+Road+Signs+1+%25281%2529.jpg"/>
          <p:cNvPicPr>
            <a:picLocks noChangeAspect="1" noChangeArrowheads="1"/>
          </p:cNvPicPr>
          <p:nvPr/>
        </p:nvPicPr>
        <p:blipFill rotWithShape="1">
          <a:blip r:embed="rId3">
            <a:extLst>
              <a:ext uri="{28A0092B-C50C-407E-A947-70E740481C1C}">
                <a14:useLocalDpi xmlns:a14="http://schemas.microsoft.com/office/drawing/2010/main" val="0"/>
              </a:ext>
            </a:extLst>
          </a:blip>
          <a:srcRect b="16100"/>
          <a:stretch/>
        </p:blipFill>
        <p:spPr bwMode="auto">
          <a:xfrm>
            <a:off x="0" y="461665"/>
            <a:ext cx="9021171" cy="611933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http://thismonkeyhasablog.blogspot.com/2013/09/driving-in-india-secret-revealed-be.html</a:t>
            </a:r>
          </a:p>
        </p:txBody>
      </p:sp>
      <p:sp>
        <p:nvSpPr>
          <p:cNvPr id="12" name="TextBox 11"/>
          <p:cNvSpPr txBox="1"/>
          <p:nvPr/>
        </p:nvSpPr>
        <p:spPr>
          <a:xfrm>
            <a:off x="0" y="0"/>
            <a:ext cx="5860900" cy="461665"/>
          </a:xfrm>
          <a:prstGeom prst="rect">
            <a:avLst/>
          </a:prstGeom>
          <a:solidFill>
            <a:schemeClr val="bg1"/>
          </a:solidFill>
          <a:ln>
            <a:solidFill>
              <a:schemeClr val="tx1"/>
            </a:solidFill>
          </a:ln>
        </p:spPr>
        <p:txBody>
          <a:bodyPr wrap="none" rtlCol="0">
            <a:spAutoFit/>
          </a:bodyPr>
          <a:lstStyle/>
          <a:p>
            <a:r>
              <a:rPr lang="en-US" sz="2400" b="1" dirty="0" smtClean="0"/>
              <a:t>Brilliant!  We should do this on all our roads.</a:t>
            </a:r>
            <a:endParaRPr lang="en-US" sz="2400" b="1" dirty="0"/>
          </a:p>
        </p:txBody>
      </p:sp>
    </p:spTree>
    <p:extLst>
      <p:ext uri="{BB962C8B-B14F-4D97-AF65-F5344CB8AC3E}">
        <p14:creationId xmlns:p14="http://schemas.microsoft.com/office/powerpoint/2010/main" val="630200001"/>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 CD Role</a:t>
            </a:r>
            <a:endParaRPr lang="en-US" dirty="0"/>
          </a:p>
        </p:txBody>
      </p:sp>
      <p:sp>
        <p:nvSpPr>
          <p:cNvPr id="3" name="Subtitle 2"/>
          <p:cNvSpPr>
            <a:spLocks noGrp="1"/>
          </p:cNvSpPr>
          <p:nvPr>
            <p:ph type="subTitle" idx="1"/>
          </p:nvPr>
        </p:nvSpPr>
        <p:spPr/>
        <p:txBody>
          <a:bodyPr>
            <a:normAutofit/>
          </a:bodyPr>
          <a:lstStyle/>
          <a:p>
            <a:r>
              <a:rPr lang="en-US" sz="4800" b="1" u="sng" baseline="0" dirty="0" smtClean="0">
                <a:solidFill>
                  <a:srgbClr val="FF0000"/>
                </a:solidFill>
              </a:rPr>
              <a:t>3.8 Administering Projects</a:t>
            </a:r>
          </a:p>
          <a:p>
            <a:pPr marL="457200" lvl="1" indent="0">
              <a:buNone/>
            </a:pPr>
            <a:r>
              <a:rPr lang="en-US" sz="3600" dirty="0" smtClean="0">
                <a:solidFill>
                  <a:schemeClr val="bg1">
                    <a:lumMod val="50000"/>
                  </a:schemeClr>
                </a:solidFill>
              </a:rPr>
              <a:t>3.8.1 notifying applicant</a:t>
            </a:r>
          </a:p>
          <a:p>
            <a:pPr marL="457200" lvl="1" indent="0">
              <a:buNone/>
            </a:pPr>
            <a:r>
              <a:rPr lang="en-US" sz="3600" dirty="0" smtClean="0">
                <a:solidFill>
                  <a:schemeClr val="bg1">
                    <a:lumMod val="50000"/>
                  </a:schemeClr>
                </a:solidFill>
              </a:rPr>
              <a:t>3.8.2 pre-app site visit</a:t>
            </a:r>
          </a:p>
          <a:p>
            <a:pPr marL="457200" lvl="1" indent="0">
              <a:buNone/>
            </a:pPr>
            <a:r>
              <a:rPr lang="en-US" sz="3600" dirty="0" smtClean="0">
                <a:solidFill>
                  <a:schemeClr val="bg1">
                    <a:lumMod val="50000"/>
                  </a:schemeClr>
                </a:solidFill>
              </a:rPr>
              <a:t>3.8.3 receiving applications</a:t>
            </a:r>
          </a:p>
          <a:p>
            <a:pPr marL="457200" lvl="1" indent="0">
              <a:buNone/>
            </a:pPr>
            <a:r>
              <a:rPr lang="en-US" sz="3600" dirty="0" smtClean="0">
                <a:solidFill>
                  <a:schemeClr val="bg1">
                    <a:lumMod val="50000"/>
                  </a:schemeClr>
                </a:solidFill>
              </a:rPr>
              <a:t>3.8.4 contracting</a:t>
            </a:r>
          </a:p>
          <a:p>
            <a:pPr marL="457200" lvl="1" indent="0">
              <a:buNone/>
            </a:pPr>
            <a:r>
              <a:rPr lang="en-US" sz="3600" dirty="0" smtClean="0">
                <a:solidFill>
                  <a:schemeClr val="bg1">
                    <a:lumMod val="50000"/>
                  </a:schemeClr>
                </a:solidFill>
              </a:rPr>
              <a:t>3.8.5 pre-project logistics</a:t>
            </a:r>
          </a:p>
          <a:p>
            <a:pPr marL="457200" lvl="1" indent="0">
              <a:buNone/>
            </a:pPr>
            <a:r>
              <a:rPr lang="en-US" sz="3600" dirty="0" smtClean="0">
                <a:solidFill>
                  <a:schemeClr val="bg1">
                    <a:lumMod val="50000"/>
                  </a:schemeClr>
                </a:solidFill>
              </a:rPr>
              <a:t>3.8.6 project oversight</a:t>
            </a:r>
          </a:p>
          <a:p>
            <a:pPr marL="457200" lvl="1" indent="0">
              <a:buNone/>
            </a:pPr>
            <a:r>
              <a:rPr lang="en-US" sz="3600" b="1" dirty="0" smtClean="0">
                <a:solidFill>
                  <a:srgbClr val="FF0000"/>
                </a:solidFill>
              </a:rPr>
              <a:t>3.8.7 project completion/ closeout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6735142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smtClean="0">
                <a:effectLst/>
              </a:rPr>
              <a:t>DG&amp;LVR Administrative Manual</a:t>
            </a:r>
          </a:p>
          <a:p>
            <a:pPr marL="0" lvl="0" indent="0">
              <a:buNone/>
            </a:pPr>
            <a:r>
              <a:rPr lang="en-US" sz="1800" b="1" kern="1200" dirty="0" smtClean="0">
                <a:effectLst/>
              </a:rPr>
              <a:t>Approved by SCC 11/12/14</a:t>
            </a:r>
          </a:p>
          <a:p>
            <a:pPr marL="514350" indent="-514350">
              <a:buFont typeface="+mj-lt"/>
              <a:buAutoNum type="arabicParenR"/>
            </a:pPr>
            <a:r>
              <a:rPr lang="en-US" sz="2000" dirty="0"/>
              <a:t>Introduction</a:t>
            </a:r>
          </a:p>
          <a:p>
            <a:pPr marL="514350" indent="-514350">
              <a:buFont typeface="+mj-lt"/>
              <a:buAutoNum type="arabicParenR"/>
            </a:pPr>
            <a:r>
              <a:rPr lang="en-US" sz="2000" b="1" dirty="0">
                <a:solidFill>
                  <a:srgbClr val="FF0000"/>
                </a:solidFill>
              </a:rPr>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dirty="0"/>
              <a:t>Quality Assurance </a:t>
            </a:r>
            <a:r>
              <a:rPr lang="en-US" sz="2000" dirty="0" smtClean="0"/>
              <a:t>Board Role</a:t>
            </a:r>
            <a:endParaRPr lang="en-US" sz="2000" dirty="0"/>
          </a:p>
          <a:p>
            <a:pPr marL="514350" indent="-514350">
              <a:buFont typeface="+mj-lt"/>
              <a:buAutoNum type="arabicParenR"/>
            </a:pPr>
            <a:r>
              <a:rPr lang="en-US" sz="2000" dirty="0"/>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dirty="0"/>
              <a:t>Permits and Other Requirements</a:t>
            </a:r>
          </a:p>
          <a:p>
            <a:pPr marL="0" indent="0">
              <a:buFont typeface="+mj-lt"/>
              <a:buNone/>
            </a:pPr>
            <a:r>
              <a:rPr lang="en-US" sz="2000" dirty="0" smtClean="0"/>
              <a:t>Appendices</a:t>
            </a:r>
          </a:p>
          <a:p>
            <a:pPr marL="0" indent="0">
              <a:buFont typeface="+mj-lt"/>
              <a:buNone/>
            </a:pPr>
            <a:endParaRPr lang="en-US" sz="1800" b="1" dirty="0"/>
          </a:p>
          <a:p>
            <a:pPr marL="0" indent="0" algn="ctr">
              <a:buFont typeface="+mj-lt"/>
              <a:buNone/>
            </a:pPr>
            <a:r>
              <a:rPr lang="en-US" sz="1800" b="1" dirty="0" smtClean="0"/>
              <a:t>Available online.</a:t>
            </a:r>
          </a:p>
          <a:p>
            <a:pPr marL="0" indent="0" algn="ctr">
              <a:buFont typeface="+mj-lt"/>
              <a:buNone/>
            </a:pPr>
            <a:r>
              <a:rPr lang="en-US" sz="1800" b="1" dirty="0" smtClean="0"/>
              <a:t>Hard Copies being printed for CDs.</a:t>
            </a:r>
            <a:endParaRPr lang="en-US" sz="1800" b="1" dirty="0"/>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buFontTx/>
              <a:buAutoNum type="arabicParenR"/>
            </a:pPr>
            <a:r>
              <a:rPr lang="en-US" sz="2400" b="1" dirty="0" smtClean="0">
                <a:solidFill>
                  <a:srgbClr val="FF0000"/>
                </a:solidFill>
              </a:rPr>
              <a:t>SCC Role</a:t>
            </a:r>
          </a:p>
          <a:p>
            <a:r>
              <a:rPr lang="en-US" sz="2400" b="1" dirty="0" smtClean="0">
                <a:solidFill>
                  <a:prstClr val="black"/>
                </a:solidFill>
              </a:rPr>
              <a:t>3-page summary of SCC role</a:t>
            </a:r>
          </a:p>
          <a:p>
            <a:endParaRPr lang="en-US" sz="2400" b="1" dirty="0">
              <a:solidFill>
                <a:prstClr val="black"/>
              </a:solidFill>
            </a:endParaRPr>
          </a:p>
          <a:p>
            <a:r>
              <a:rPr lang="en-US" sz="2400" b="1" dirty="0" smtClean="0">
                <a:solidFill>
                  <a:prstClr val="black"/>
                </a:solidFill>
              </a:rPr>
              <a:t>SCC Structure</a:t>
            </a:r>
          </a:p>
          <a:p>
            <a:endParaRPr lang="en-US" sz="2400" b="1" dirty="0">
              <a:solidFill>
                <a:prstClr val="black"/>
              </a:solidFill>
            </a:endParaRPr>
          </a:p>
          <a:p>
            <a:r>
              <a:rPr lang="en-US" sz="2400" b="1" dirty="0" smtClean="0">
                <a:solidFill>
                  <a:prstClr val="black"/>
                </a:solidFill>
              </a:rPr>
              <a:t>Program Administration</a:t>
            </a:r>
          </a:p>
          <a:p>
            <a:endParaRPr lang="en-US" sz="2400" b="1" dirty="0">
              <a:solidFill>
                <a:prstClr val="black"/>
              </a:solidFill>
            </a:endParaRPr>
          </a:p>
          <a:p>
            <a:r>
              <a:rPr lang="en-US" sz="2400" b="1" dirty="0" smtClean="0">
                <a:solidFill>
                  <a:prstClr val="black"/>
                </a:solidFill>
              </a:rPr>
              <a:t>QAQC</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smtClean="0"/>
              <a:t>Administrative Manual</a:t>
            </a:r>
            <a:endParaRPr lang="en-US" dirty="0"/>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smtClean="0">
                <a:solidFill>
                  <a:srgbClr val="FF0000"/>
                </a:solidFill>
              </a:rPr>
              <a:t>Training Follows Manual!</a:t>
            </a:r>
            <a:endParaRPr lang="en-US" sz="2000" dirty="0">
              <a:solidFill>
                <a:srgbClr val="FF0000"/>
              </a:solidFill>
            </a:endParaRP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Introduction</a:t>
            </a:r>
            <a:endParaRPr lang="en-US" dirty="0">
              <a:solidFill>
                <a:srgbClr val="FFFFCC"/>
              </a:solidFill>
            </a:endParaRPr>
          </a:p>
        </p:txBody>
      </p:sp>
    </p:spTree>
    <p:extLst>
      <p:ext uri="{BB962C8B-B14F-4D97-AF65-F5344CB8AC3E}">
        <p14:creationId xmlns:p14="http://schemas.microsoft.com/office/powerpoint/2010/main" val="42036841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3.8.8 Project Completion</a:t>
            </a:r>
            <a:endParaRPr lang="en-US" sz="2600" b="0" kern="1200" dirty="0" smtClean="0">
              <a:solidFill>
                <a:schemeClr val="tx1"/>
              </a:solidFill>
              <a:effectLst/>
              <a:latin typeface="+mj-lt"/>
              <a:ea typeface="+mj-ea"/>
              <a:cs typeface="+mj-cs"/>
            </a:endParaRPr>
          </a:p>
        </p:txBody>
      </p:sp>
      <p:sp>
        <p:nvSpPr>
          <p:cNvPr id="13" name="Subtitle 2"/>
          <p:cNvSpPr>
            <a:spLocks noGrp="1"/>
          </p:cNvSpPr>
          <p:nvPr>
            <p:ph type="subTitle" idx="1"/>
          </p:nvPr>
        </p:nvSpPr>
        <p:spPr>
          <a:xfrm>
            <a:off x="381000" y="685800"/>
            <a:ext cx="8382000" cy="5791200"/>
          </a:xfrm>
        </p:spPr>
        <p:txBody>
          <a:bodyPr/>
          <a:lstStyle/>
          <a:p>
            <a:r>
              <a:rPr lang="en-US" b="1" dirty="0" smtClean="0">
                <a:ea typeface="Times New Roman"/>
              </a:rPr>
              <a:t>Project Completion Report</a:t>
            </a:r>
          </a:p>
          <a:p>
            <a:r>
              <a:rPr lang="en-US" sz="3200" b="1" kern="1200" dirty="0" smtClean="0">
                <a:effectLst/>
              </a:rPr>
              <a:t>Closeout summary of individual project</a:t>
            </a:r>
          </a:p>
          <a:p>
            <a:r>
              <a:rPr lang="en-US" b="1" dirty="0" smtClean="0"/>
              <a:t>Encourage joint CD/grantee completion at final inspection.</a:t>
            </a:r>
            <a:endParaRPr lang="en-US" sz="3200" b="1" kern="1200" dirty="0" smtClean="0">
              <a:effectLst/>
            </a:endParaRPr>
          </a:p>
          <a:p>
            <a:pPr lvl="1"/>
            <a:r>
              <a:rPr lang="en-US" sz="2800" b="1" dirty="0" smtClean="0"/>
              <a:t>Summarizes funding</a:t>
            </a:r>
          </a:p>
          <a:p>
            <a:pPr lvl="1"/>
            <a:r>
              <a:rPr lang="en-US" b="1" kern="1200" dirty="0" smtClean="0">
                <a:effectLst/>
              </a:rPr>
              <a:t>Summarizes work</a:t>
            </a:r>
          </a:p>
          <a:p>
            <a:pPr lvl="1"/>
            <a:r>
              <a:rPr lang="en-US" sz="2800" b="1" dirty="0" smtClean="0"/>
              <a:t>Signed by CD and grantee</a:t>
            </a:r>
          </a:p>
          <a:p>
            <a:r>
              <a:rPr lang="en-US" sz="3200" b="1" dirty="0" smtClean="0"/>
              <a:t>Must be signed and retained with project files.</a:t>
            </a:r>
          </a:p>
          <a:p>
            <a:r>
              <a:rPr lang="en-US" sz="3200" b="1" kern="1200" dirty="0" smtClean="0">
                <a:solidFill>
                  <a:srgbClr val="FF0000"/>
                </a:solidFill>
                <a:effectLst/>
              </a:rPr>
              <a:t>Significant Changes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92625113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3.8.8 Project Completion</a:t>
            </a:r>
            <a:endParaRPr lang="en-US" sz="2600" b="0" kern="1200" dirty="0" smtClean="0">
              <a:solidFill>
                <a:schemeClr val="tx1"/>
              </a:solidFill>
              <a:effectLst/>
              <a:latin typeface="+mj-lt"/>
              <a:ea typeface="+mj-ea"/>
              <a:cs typeface="+mj-cs"/>
            </a:endParaRPr>
          </a:p>
        </p:txBody>
      </p:sp>
      <p:sp>
        <p:nvSpPr>
          <p:cNvPr id="13" name="Subtitle 2"/>
          <p:cNvSpPr>
            <a:spLocks noGrp="1"/>
          </p:cNvSpPr>
          <p:nvPr>
            <p:ph type="subTitle" idx="1"/>
          </p:nvPr>
        </p:nvSpPr>
        <p:spPr>
          <a:xfrm>
            <a:off x="381000" y="685800"/>
            <a:ext cx="8382000" cy="5791200"/>
          </a:xfrm>
        </p:spPr>
        <p:txBody>
          <a:bodyPr/>
          <a:lstStyle/>
          <a:p>
            <a:r>
              <a:rPr lang="en-US" sz="3200" b="1" kern="1200" dirty="0" smtClean="0">
                <a:solidFill>
                  <a:srgbClr val="FF0000"/>
                </a:solidFill>
                <a:effectLst/>
              </a:rPr>
              <a:t>Significant Changes  - Why?</a:t>
            </a:r>
          </a:p>
          <a:p>
            <a:endParaRPr lang="en-US" b="1" dirty="0"/>
          </a:p>
          <a:p>
            <a:r>
              <a:rPr lang="en-US" sz="3200" b="1" kern="1200" dirty="0" smtClean="0">
                <a:effectLst/>
              </a:rPr>
              <a:t>Old Form: ineffective summaries</a:t>
            </a:r>
          </a:p>
          <a:p>
            <a:pPr lvl="1"/>
            <a:r>
              <a:rPr lang="en-US" sz="2800" b="1" dirty="0" smtClean="0"/>
              <a:t>Vegetation Management ______</a:t>
            </a:r>
            <a:r>
              <a:rPr lang="en-US" sz="2800" b="1" dirty="0" err="1" smtClean="0"/>
              <a:t>Sq</a:t>
            </a:r>
            <a:r>
              <a:rPr lang="en-US" sz="2800" b="1" dirty="0" smtClean="0"/>
              <a:t> Ft</a:t>
            </a:r>
          </a:p>
          <a:p>
            <a:pPr lvl="1"/>
            <a:r>
              <a:rPr lang="en-US" b="1" kern="1200" dirty="0" smtClean="0">
                <a:effectLst/>
              </a:rPr>
              <a:t>Road Surface Stabilized _______</a:t>
            </a:r>
            <a:r>
              <a:rPr lang="en-US" b="1" kern="1200" dirty="0" err="1" smtClean="0">
                <a:effectLst/>
              </a:rPr>
              <a:t>Sq</a:t>
            </a:r>
            <a:r>
              <a:rPr lang="en-US" b="1" kern="1200" dirty="0" smtClean="0">
                <a:effectLst/>
              </a:rPr>
              <a:t> Ft</a:t>
            </a:r>
          </a:p>
          <a:p>
            <a:pPr lvl="1"/>
            <a:r>
              <a:rPr lang="en-US" sz="2800" b="1" dirty="0" smtClean="0"/>
              <a:t>Ditch Stabilized	________ </a:t>
            </a:r>
            <a:r>
              <a:rPr lang="en-US" b="1" dirty="0" err="1" smtClean="0"/>
              <a:t>S</a:t>
            </a:r>
            <a:r>
              <a:rPr lang="en-US" sz="2800" b="1" dirty="0" err="1" smtClean="0"/>
              <a:t>q</a:t>
            </a:r>
            <a:r>
              <a:rPr lang="en-US" sz="2800" b="1" dirty="0" smtClean="0"/>
              <a:t> Ft</a:t>
            </a:r>
          </a:p>
          <a:p>
            <a:pPr lvl="1"/>
            <a:endParaRPr lang="en-US" b="1" kern="1200" dirty="0">
              <a:effectLst/>
            </a:endParaRPr>
          </a:p>
          <a:p>
            <a:r>
              <a:rPr lang="en-US" b="1" dirty="0" smtClean="0"/>
              <a:t>New form allows for better ESMP tracking.</a:t>
            </a:r>
          </a:p>
          <a:p>
            <a:endParaRPr lang="en-US" sz="3200" b="1" kern="1200" dirty="0">
              <a:effectLst/>
            </a:endParaRPr>
          </a:p>
          <a:p>
            <a:r>
              <a:rPr lang="en-US" b="1" dirty="0"/>
              <a:t>No LVR data.</a:t>
            </a:r>
          </a:p>
          <a:p>
            <a:endParaRPr lang="en-US" sz="3200" b="1" kern="1200" dirty="0" smtClean="0">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241339550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3.8.8 Project Completion</a:t>
            </a:r>
            <a:endParaRPr lang="en-US" sz="2600" b="0" kern="1200" dirty="0" smtClean="0">
              <a:solidFill>
                <a:schemeClr val="tx1"/>
              </a:solidFill>
              <a:effectLst/>
              <a:latin typeface="+mj-lt"/>
              <a:ea typeface="+mj-ea"/>
              <a:cs typeface="+mj-cs"/>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340"/>
            <a:ext cx="4550204" cy="5852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1229" y="701040"/>
            <a:ext cx="4412771" cy="5852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Rectangle 7"/>
          <p:cNvSpPr/>
          <p:nvPr/>
        </p:nvSpPr>
        <p:spPr>
          <a:xfrm>
            <a:off x="2743200" y="500985"/>
            <a:ext cx="3817001" cy="400110"/>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Expanded to front and back</a:t>
            </a:r>
            <a:endParaRPr lang="en-US" sz="2000" dirty="0">
              <a:solidFill>
                <a:srgbClr val="FF0000"/>
              </a:solidFill>
            </a:endParaRPr>
          </a:p>
        </p:txBody>
      </p:sp>
      <p:sp>
        <p:nvSpPr>
          <p:cNvPr id="9" name="Rectangle 8"/>
          <p:cNvSpPr/>
          <p:nvPr/>
        </p:nvSpPr>
        <p:spPr>
          <a:xfrm>
            <a:off x="228600" y="2895600"/>
            <a:ext cx="3817001" cy="400110"/>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Financial Summary</a:t>
            </a:r>
            <a:endParaRPr lang="en-US" sz="2000" dirty="0">
              <a:solidFill>
                <a:srgbClr val="FF0000"/>
              </a:solidFill>
            </a:endParaRPr>
          </a:p>
        </p:txBody>
      </p:sp>
      <p:sp>
        <p:nvSpPr>
          <p:cNvPr id="10" name="Rectangle 9"/>
          <p:cNvSpPr/>
          <p:nvPr/>
        </p:nvSpPr>
        <p:spPr>
          <a:xfrm>
            <a:off x="330200" y="1447800"/>
            <a:ext cx="3817001" cy="400110"/>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Project Info</a:t>
            </a:r>
            <a:endParaRPr lang="en-US" sz="2000" dirty="0">
              <a:solidFill>
                <a:srgbClr val="FF0000"/>
              </a:solidFill>
            </a:endParaRPr>
          </a:p>
        </p:txBody>
      </p:sp>
      <p:sp>
        <p:nvSpPr>
          <p:cNvPr id="11" name="Rectangle 10"/>
          <p:cNvSpPr/>
          <p:nvPr/>
        </p:nvSpPr>
        <p:spPr>
          <a:xfrm>
            <a:off x="5029113" y="2495490"/>
            <a:ext cx="3817001" cy="400110"/>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ESM Practice Summary</a:t>
            </a:r>
            <a:endParaRPr lang="en-US" sz="2000" dirty="0">
              <a:solidFill>
                <a:srgbClr val="FF0000"/>
              </a:solidFill>
            </a:endParaRPr>
          </a:p>
        </p:txBody>
      </p:sp>
      <p:sp>
        <p:nvSpPr>
          <p:cNvPr id="12" name="Rectangle 11"/>
          <p:cNvSpPr/>
          <p:nvPr/>
        </p:nvSpPr>
        <p:spPr>
          <a:xfrm>
            <a:off x="295600" y="5657910"/>
            <a:ext cx="3817001" cy="400110"/>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Notes and Signatures</a:t>
            </a:r>
            <a:endParaRPr lang="en-US" sz="2000" dirty="0">
              <a:solidFill>
                <a:srgbClr val="FF0000"/>
              </a:solidFill>
            </a:endParaRPr>
          </a:p>
        </p:txBody>
      </p:sp>
      <p:sp>
        <p:nvSpPr>
          <p:cNvPr id="13" name="Rounded Rectangle 12"/>
          <p:cNvSpPr/>
          <p:nvPr/>
        </p:nvSpPr>
        <p:spPr>
          <a:xfrm>
            <a:off x="6096000" y="5867429"/>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a:t>
            </a:r>
            <a:r>
              <a:rPr lang="en-US" sz="2800" b="1" dirty="0" smtClean="0">
                <a:solidFill>
                  <a:sysClr val="windowText" lastClr="000000"/>
                </a:solidFill>
              </a:rPr>
              <a:t>J</a:t>
            </a:r>
            <a:endParaRPr lang="en-US" sz="2800" b="1" dirty="0">
              <a:solidFill>
                <a:sysClr val="windowText" lastClr="000000"/>
              </a:solidFill>
            </a:endParaRPr>
          </a:p>
          <a:p>
            <a:pPr algn="ctr"/>
            <a:r>
              <a:rPr lang="en-US" sz="2000" b="1" dirty="0">
                <a:solidFill>
                  <a:sysClr val="windowText" lastClr="000000"/>
                </a:solidFill>
              </a:rPr>
              <a:t> in manual</a:t>
            </a:r>
            <a:endParaRPr lang="en-US" sz="2000" dirty="0">
              <a:solidFill>
                <a:sysClr val="windowText" lastClr="000000"/>
              </a:solidFill>
            </a:endParaRPr>
          </a:p>
        </p:txBody>
      </p:sp>
      <p:sp>
        <p:nvSpPr>
          <p:cNvPr id="1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00777456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3.8.8 Project Completion</a:t>
            </a:r>
            <a:endParaRPr lang="en-US" sz="2600" b="0" kern="1200" dirty="0" smtClean="0">
              <a:solidFill>
                <a:schemeClr val="tx1"/>
              </a:solidFill>
              <a:effectLst/>
              <a:latin typeface="+mj-lt"/>
              <a:ea typeface="+mj-ea"/>
              <a:cs typeface="+mj-cs"/>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508705"/>
            <a:ext cx="7010400" cy="9016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Rectangle 7"/>
          <p:cNvSpPr/>
          <p:nvPr/>
        </p:nvSpPr>
        <p:spPr>
          <a:xfrm>
            <a:off x="-56396" y="428172"/>
            <a:ext cx="2209800" cy="400110"/>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Front Top</a:t>
            </a:r>
            <a:endParaRPr lang="en-US" sz="2000" dirty="0">
              <a:solidFill>
                <a:srgbClr val="FF0000"/>
              </a:solidFill>
            </a:endParaRPr>
          </a:p>
        </p:txBody>
      </p:sp>
      <p:sp>
        <p:nvSpPr>
          <p:cNvPr id="13" name="Rectangle 12"/>
          <p:cNvSpPr/>
          <p:nvPr/>
        </p:nvSpPr>
        <p:spPr>
          <a:xfrm>
            <a:off x="3276600" y="3973443"/>
            <a:ext cx="2209800" cy="707886"/>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No changes to financial data</a:t>
            </a:r>
            <a:endParaRPr lang="en-US" sz="2000" dirty="0">
              <a:solidFill>
                <a:srgbClr val="FF0000"/>
              </a:solidFill>
            </a:endParaRPr>
          </a:p>
        </p:txBody>
      </p:sp>
      <p:sp>
        <p:nvSpPr>
          <p:cNvPr id="7" name="Rounded Rectangle 6"/>
          <p:cNvSpPr/>
          <p:nvPr/>
        </p:nvSpPr>
        <p:spPr>
          <a:xfrm>
            <a:off x="7086600" y="6019800"/>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a:t>
            </a:r>
            <a:r>
              <a:rPr lang="en-US" sz="2800" b="1" dirty="0" smtClean="0">
                <a:solidFill>
                  <a:sysClr val="windowText" lastClr="000000"/>
                </a:solidFill>
              </a:rPr>
              <a:t>J</a:t>
            </a:r>
            <a:endParaRPr lang="en-US" sz="2800" b="1" dirty="0">
              <a:solidFill>
                <a:sysClr val="windowText" lastClr="000000"/>
              </a:solidFill>
            </a:endParaRPr>
          </a:p>
          <a:p>
            <a:pPr algn="ctr"/>
            <a:r>
              <a:rPr lang="en-US" sz="2000" b="1" dirty="0">
                <a:solidFill>
                  <a:sysClr val="windowText" lastClr="000000"/>
                </a:solidFill>
              </a:rPr>
              <a:t> in manual</a:t>
            </a:r>
            <a:endParaRPr lang="en-US" sz="2000" dirty="0">
              <a:solidFill>
                <a:sysClr val="windowText" lastClr="000000"/>
              </a:solidFill>
            </a:endParaRPr>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9300763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3.8.8 Project Completion</a:t>
            </a:r>
            <a:endParaRPr lang="en-US" sz="2600" b="0" kern="1200" dirty="0" smtClean="0">
              <a:solidFill>
                <a:schemeClr val="tx1"/>
              </a:solidFill>
              <a:effectLst/>
              <a:latin typeface="+mj-lt"/>
              <a:ea typeface="+mj-ea"/>
              <a:cs typeface="+mj-cs"/>
            </a:endParaRP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0420"/>
          <a:stretch/>
        </p:blipFill>
        <p:spPr bwMode="auto">
          <a:xfrm>
            <a:off x="1048504" y="2014329"/>
            <a:ext cx="7010400" cy="2667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Rectangle 7"/>
          <p:cNvSpPr/>
          <p:nvPr/>
        </p:nvSpPr>
        <p:spPr>
          <a:xfrm>
            <a:off x="-56396" y="428172"/>
            <a:ext cx="2209800" cy="400110"/>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Front Back</a:t>
            </a:r>
            <a:endParaRPr lang="en-US" sz="2000" dirty="0">
              <a:solidFill>
                <a:srgbClr val="FF0000"/>
              </a:solidFill>
            </a:endParaRPr>
          </a:p>
        </p:txBody>
      </p:sp>
      <p:sp>
        <p:nvSpPr>
          <p:cNvPr id="13" name="Rectangle 12"/>
          <p:cNvSpPr/>
          <p:nvPr/>
        </p:nvSpPr>
        <p:spPr>
          <a:xfrm>
            <a:off x="3657600" y="2920662"/>
            <a:ext cx="2209800" cy="400110"/>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Space for notes</a:t>
            </a:r>
            <a:endParaRPr lang="en-US" sz="2000" dirty="0">
              <a:solidFill>
                <a:srgbClr val="FF0000"/>
              </a:solidFill>
            </a:endParaRPr>
          </a:p>
        </p:txBody>
      </p:sp>
      <p:sp>
        <p:nvSpPr>
          <p:cNvPr id="7" name="Rectangle 6"/>
          <p:cNvSpPr/>
          <p:nvPr/>
        </p:nvSpPr>
        <p:spPr>
          <a:xfrm>
            <a:off x="2971800" y="4544774"/>
            <a:ext cx="3733800" cy="400110"/>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CD and Grantee Signatures</a:t>
            </a:r>
            <a:endParaRPr lang="en-US" sz="2000" dirty="0">
              <a:solidFill>
                <a:srgbClr val="FF0000"/>
              </a:solidFill>
            </a:endParaRPr>
          </a:p>
        </p:txBody>
      </p:sp>
      <p:sp>
        <p:nvSpPr>
          <p:cNvPr id="9" name="Rounded Rectangle 8"/>
          <p:cNvSpPr/>
          <p:nvPr/>
        </p:nvSpPr>
        <p:spPr>
          <a:xfrm>
            <a:off x="6705600" y="5562600"/>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a:t>
            </a:r>
            <a:r>
              <a:rPr lang="en-US" sz="2800" b="1" dirty="0" smtClean="0">
                <a:solidFill>
                  <a:sysClr val="windowText" lastClr="000000"/>
                </a:solidFill>
              </a:rPr>
              <a:t>J</a:t>
            </a:r>
            <a:endParaRPr lang="en-US" sz="2800" b="1" dirty="0">
              <a:solidFill>
                <a:sysClr val="windowText" lastClr="000000"/>
              </a:solidFill>
            </a:endParaRPr>
          </a:p>
          <a:p>
            <a:pPr algn="ctr"/>
            <a:r>
              <a:rPr lang="en-US" sz="2000" b="1" dirty="0">
                <a:solidFill>
                  <a:sysClr val="windowText" lastClr="000000"/>
                </a:solidFill>
              </a:rPr>
              <a:t> in manual</a:t>
            </a:r>
            <a:endParaRPr lang="en-US" sz="2000" dirty="0">
              <a:solidFill>
                <a:sysClr val="windowText" lastClr="000000"/>
              </a:solidFill>
            </a:endParaRPr>
          </a:p>
        </p:txBody>
      </p:sp>
      <p:sp>
        <p:nvSpPr>
          <p:cNvPr id="10"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61561634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04" y="572050"/>
            <a:ext cx="8946396" cy="11864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ctrTitle"/>
          </p:nvPr>
        </p:nvSpPr>
        <p:spPr/>
        <p:txBody>
          <a:bodyPr/>
          <a:lstStyle/>
          <a:p>
            <a:pPr>
              <a:defRPr/>
            </a:pPr>
            <a:r>
              <a:rPr lang="en-US" dirty="0" smtClean="0"/>
              <a:t>3.8.8 Project Completion</a:t>
            </a:r>
            <a:endParaRPr lang="en-US" sz="2600" b="0" kern="1200" dirty="0" smtClean="0">
              <a:solidFill>
                <a:schemeClr val="tx1"/>
              </a:solidFill>
              <a:effectLst/>
              <a:latin typeface="+mj-lt"/>
              <a:ea typeface="+mj-ea"/>
              <a:cs typeface="+mj-cs"/>
            </a:endParaRPr>
          </a:p>
        </p:txBody>
      </p:sp>
      <p:sp>
        <p:nvSpPr>
          <p:cNvPr id="8" name="Rectangle 7"/>
          <p:cNvSpPr/>
          <p:nvPr/>
        </p:nvSpPr>
        <p:spPr>
          <a:xfrm>
            <a:off x="-56396" y="428172"/>
            <a:ext cx="2209800" cy="400110"/>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Back Top</a:t>
            </a:r>
            <a:endParaRPr lang="en-US" sz="2000" dirty="0">
              <a:solidFill>
                <a:srgbClr val="FF0000"/>
              </a:solidFill>
            </a:endParaRPr>
          </a:p>
        </p:txBody>
      </p:sp>
      <p:sp>
        <p:nvSpPr>
          <p:cNvPr id="7" name="Rounded Rectangle 6"/>
          <p:cNvSpPr/>
          <p:nvPr/>
        </p:nvSpPr>
        <p:spPr>
          <a:xfrm>
            <a:off x="6724891" y="628227"/>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a:t>
            </a:r>
            <a:r>
              <a:rPr lang="en-US" sz="2800" b="1" dirty="0" smtClean="0">
                <a:solidFill>
                  <a:sysClr val="windowText" lastClr="000000"/>
                </a:solidFill>
              </a:rPr>
              <a:t>J</a:t>
            </a:r>
            <a:endParaRPr lang="en-US" sz="2800" b="1" dirty="0">
              <a:solidFill>
                <a:sysClr val="windowText" lastClr="000000"/>
              </a:solidFill>
            </a:endParaRPr>
          </a:p>
          <a:p>
            <a:pPr algn="ctr"/>
            <a:r>
              <a:rPr lang="en-US" sz="2000" b="1" dirty="0">
                <a:solidFill>
                  <a:sysClr val="windowText" lastClr="000000"/>
                </a:solidFill>
              </a:rPr>
              <a:t> in manual</a:t>
            </a:r>
            <a:endParaRPr lang="en-US" sz="2000" dirty="0">
              <a:solidFill>
                <a:sysClr val="windowText" lastClr="000000"/>
              </a:solidFill>
            </a:endParaRP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279038468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2981"/>
          <a:stretch/>
        </p:blipFill>
        <p:spPr bwMode="auto">
          <a:xfrm>
            <a:off x="96004" y="914400"/>
            <a:ext cx="8946396" cy="5578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ctrTitle"/>
          </p:nvPr>
        </p:nvSpPr>
        <p:spPr/>
        <p:txBody>
          <a:bodyPr/>
          <a:lstStyle/>
          <a:p>
            <a:pPr>
              <a:defRPr/>
            </a:pPr>
            <a:r>
              <a:rPr lang="en-US" dirty="0" smtClean="0"/>
              <a:t>3.8.8 Project Completion</a:t>
            </a:r>
            <a:endParaRPr lang="en-US" sz="2600" b="0" kern="1200" dirty="0" smtClean="0">
              <a:solidFill>
                <a:schemeClr val="tx1"/>
              </a:solidFill>
              <a:effectLst/>
              <a:latin typeface="+mj-lt"/>
              <a:ea typeface="+mj-ea"/>
              <a:cs typeface="+mj-cs"/>
            </a:endParaRPr>
          </a:p>
        </p:txBody>
      </p:sp>
      <p:sp>
        <p:nvSpPr>
          <p:cNvPr id="8" name="Rectangle 7"/>
          <p:cNvSpPr/>
          <p:nvPr/>
        </p:nvSpPr>
        <p:spPr>
          <a:xfrm>
            <a:off x="-56396" y="428172"/>
            <a:ext cx="2209800" cy="400110"/>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Back Bottom</a:t>
            </a:r>
            <a:endParaRPr lang="en-US" sz="2000" dirty="0">
              <a:solidFill>
                <a:srgbClr val="FF0000"/>
              </a:solidFill>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294255914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3.8.8 Project Completion</a:t>
            </a:r>
            <a:endParaRPr lang="en-US" sz="2600" b="0" kern="1200" dirty="0" smtClean="0">
              <a:solidFill>
                <a:schemeClr val="tx1"/>
              </a:solidFill>
              <a:effectLst/>
              <a:latin typeface="+mj-lt"/>
              <a:ea typeface="+mj-ea"/>
              <a:cs typeface="+mj-cs"/>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05760">
            <a:off x="6091237" y="1776864"/>
            <a:ext cx="6105525" cy="78200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0" name="Subtitle 2"/>
          <p:cNvSpPr>
            <a:spLocks noGrp="1"/>
          </p:cNvSpPr>
          <p:nvPr>
            <p:ph type="subTitle" idx="1"/>
          </p:nvPr>
        </p:nvSpPr>
        <p:spPr>
          <a:xfrm>
            <a:off x="381000" y="533400"/>
            <a:ext cx="8382000" cy="5791200"/>
          </a:xfrm>
        </p:spPr>
        <p:txBody>
          <a:bodyPr/>
          <a:lstStyle/>
          <a:p>
            <a:r>
              <a:rPr lang="en-US" b="1" dirty="0" smtClean="0">
                <a:solidFill>
                  <a:srgbClr val="FF0000"/>
                </a:solidFill>
                <a:ea typeface="Times New Roman"/>
              </a:rPr>
              <a:t>NEW </a:t>
            </a:r>
            <a:r>
              <a:rPr lang="en-US" b="1" dirty="0" smtClean="0">
                <a:ea typeface="Times New Roman"/>
              </a:rPr>
              <a:t>Project Completion Report Instructions</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62388">
            <a:off x="-19718" y="1417447"/>
            <a:ext cx="6038850" cy="807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Rounded Rectangle 6"/>
          <p:cNvSpPr/>
          <p:nvPr/>
        </p:nvSpPr>
        <p:spPr>
          <a:xfrm>
            <a:off x="5105400" y="2133600"/>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a:t>
            </a:r>
            <a:r>
              <a:rPr lang="en-US" sz="2800" b="1" dirty="0" smtClean="0">
                <a:solidFill>
                  <a:sysClr val="windowText" lastClr="000000"/>
                </a:solidFill>
              </a:rPr>
              <a:t>J</a:t>
            </a:r>
            <a:endParaRPr lang="en-US" sz="2800" b="1" dirty="0">
              <a:solidFill>
                <a:sysClr val="windowText" lastClr="000000"/>
              </a:solidFill>
            </a:endParaRPr>
          </a:p>
          <a:p>
            <a:pPr algn="ctr"/>
            <a:r>
              <a:rPr lang="en-US" sz="2000" b="1" dirty="0">
                <a:solidFill>
                  <a:sysClr val="windowText" lastClr="000000"/>
                </a:solidFill>
              </a:rPr>
              <a:t> in manual</a:t>
            </a:r>
            <a:endParaRPr lang="en-US" sz="2000" dirty="0">
              <a:solidFill>
                <a:sysClr val="windowText" lastClr="000000"/>
              </a:solidFill>
            </a:endParaRPr>
          </a:p>
        </p:txBody>
      </p:sp>
      <p:sp>
        <p:nvSpPr>
          <p:cNvPr id="8"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39262059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55039" y="152400"/>
            <a:ext cx="6833922" cy="1200329"/>
          </a:xfrm>
          <a:prstGeom prst="rect">
            <a:avLst/>
          </a:prstGeom>
          <a:solidFill>
            <a:schemeClr val="tx2">
              <a:lumMod val="20000"/>
              <a:lumOff val="80000"/>
            </a:schemeClr>
          </a:solidFill>
          <a:ln w="28575">
            <a:solidFill>
              <a:schemeClr val="tx2">
                <a:lumMod val="75000"/>
              </a:schemeClr>
            </a:solidFill>
          </a:ln>
          <a:effectLst>
            <a:outerShdw blurRad="50800" dist="38100" dir="5400000" algn="t" rotWithShape="0">
              <a:prstClr val="black">
                <a:alpha val="40000"/>
              </a:prstClr>
            </a:outerShdw>
          </a:effectLst>
        </p:spPr>
        <p:txBody>
          <a:bodyPr wrap="none" rtlCol="0">
            <a:spAutoFit/>
          </a:bodyPr>
          <a:lstStyle/>
          <a:p>
            <a:pPr algn="ctr"/>
            <a:r>
              <a:rPr lang="en-US" sz="2400" b="1" dirty="0" smtClean="0"/>
              <a:t>Program Forms Update Webinar Recorded 12/17/14</a:t>
            </a:r>
          </a:p>
          <a:p>
            <a:pPr algn="ctr"/>
            <a:r>
              <a:rPr lang="en-US" sz="2400" b="1" dirty="0" smtClean="0"/>
              <a:t>Recording and PowerPoint available online</a:t>
            </a:r>
          </a:p>
          <a:p>
            <a:pPr algn="ctr"/>
            <a:r>
              <a:rPr lang="en-US" sz="2400" b="1" dirty="0" smtClean="0">
                <a:hlinkClick r:id="rId3"/>
              </a:rPr>
              <a:t>www.dirtandgravelroads.org</a:t>
            </a:r>
            <a:r>
              <a:rPr lang="en-US" sz="2400" b="1" dirty="0" smtClean="0"/>
              <a:t> </a:t>
            </a:r>
            <a:endParaRPr lang="en-US" sz="2400" b="1"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540" y="1555750"/>
            <a:ext cx="7594600" cy="530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ctrTitle"/>
          </p:nvPr>
        </p:nvSpPr>
        <p:spPr>
          <a:xfrm>
            <a:off x="3276600" y="-838200"/>
            <a:ext cx="5943600" cy="457200"/>
          </a:xfrm>
        </p:spPr>
        <p:txBody>
          <a:bodyPr/>
          <a:lstStyle/>
          <a:p>
            <a:endParaRPr lang="en-US" dirty="0"/>
          </a:p>
        </p:txBody>
      </p:sp>
    </p:spTree>
    <p:extLst>
      <p:ext uri="{BB962C8B-B14F-4D97-AF65-F5344CB8AC3E}">
        <p14:creationId xmlns:p14="http://schemas.microsoft.com/office/powerpoint/2010/main" val="367562028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 CD Role</a:t>
            </a:r>
            <a:endParaRPr lang="en-US" dirty="0"/>
          </a:p>
        </p:txBody>
      </p:sp>
      <p:sp>
        <p:nvSpPr>
          <p:cNvPr id="3" name="Subtitle 2"/>
          <p:cNvSpPr>
            <a:spLocks noGrp="1"/>
          </p:cNvSpPr>
          <p:nvPr>
            <p:ph type="subTitle" idx="1"/>
          </p:nvPr>
        </p:nvSpPr>
        <p:spPr/>
        <p:txBody>
          <a:bodyPr>
            <a:normAutofit/>
          </a:bodyPr>
          <a:lstStyle/>
          <a:p>
            <a:r>
              <a:rPr lang="en-US" sz="2000" strike="sngStrike" dirty="0" smtClean="0">
                <a:solidFill>
                  <a:schemeClr val="bg1">
                    <a:lumMod val="50000"/>
                  </a:schemeClr>
                </a:solidFill>
              </a:rPr>
              <a:t>3.1 CD Structure</a:t>
            </a:r>
          </a:p>
          <a:p>
            <a:r>
              <a:rPr lang="en-US" sz="2000" strike="sngStrike" dirty="0" smtClean="0">
                <a:solidFill>
                  <a:schemeClr val="bg1">
                    <a:lumMod val="50000"/>
                  </a:schemeClr>
                </a:solidFill>
              </a:rPr>
              <a:t>3.2 Overview</a:t>
            </a:r>
          </a:p>
          <a:p>
            <a:r>
              <a:rPr lang="en-US" sz="2800" dirty="0" smtClean="0">
                <a:solidFill>
                  <a:schemeClr val="bg1">
                    <a:lumMod val="50000"/>
                  </a:schemeClr>
                </a:solidFill>
              </a:rPr>
              <a:t>3.3</a:t>
            </a:r>
            <a:r>
              <a:rPr lang="en-US" sz="2800" baseline="0" dirty="0" smtClean="0">
                <a:solidFill>
                  <a:schemeClr val="bg1">
                    <a:lumMod val="50000"/>
                  </a:schemeClr>
                </a:solidFill>
              </a:rPr>
              <a:t> Receiving Funds from SCC</a:t>
            </a:r>
          </a:p>
          <a:p>
            <a:r>
              <a:rPr lang="en-US" sz="2800" baseline="0" dirty="0" smtClean="0">
                <a:solidFill>
                  <a:schemeClr val="bg1">
                    <a:lumMod val="65000"/>
                  </a:schemeClr>
                </a:solidFill>
              </a:rPr>
              <a:t>3.4 Accounting of funds at CD</a:t>
            </a:r>
          </a:p>
          <a:p>
            <a:r>
              <a:rPr lang="en-US" sz="2800" baseline="0" dirty="0" smtClean="0">
                <a:solidFill>
                  <a:schemeClr val="bg1">
                    <a:lumMod val="65000"/>
                  </a:schemeClr>
                </a:solidFill>
              </a:rPr>
              <a:t>3.5 Dispersing funds to Grant Recipients</a:t>
            </a:r>
          </a:p>
          <a:p>
            <a:r>
              <a:rPr lang="en-US" baseline="0" dirty="0" smtClean="0">
                <a:solidFill>
                  <a:schemeClr val="bg1">
                    <a:lumMod val="50000"/>
                  </a:schemeClr>
                </a:solidFill>
              </a:rPr>
              <a:t>3.6 CD Educational opportunities</a:t>
            </a:r>
          </a:p>
          <a:p>
            <a:r>
              <a:rPr lang="en-US" dirty="0" smtClean="0">
                <a:solidFill>
                  <a:schemeClr val="bg1">
                    <a:lumMod val="50000"/>
                  </a:schemeClr>
                </a:solidFill>
              </a:rPr>
              <a:t>3.7 Program Eligibility</a:t>
            </a:r>
          </a:p>
          <a:p>
            <a:r>
              <a:rPr lang="en-US" sz="4800" baseline="0" dirty="0" smtClean="0">
                <a:solidFill>
                  <a:schemeClr val="bg1">
                    <a:lumMod val="50000"/>
                  </a:schemeClr>
                </a:solidFill>
              </a:rPr>
              <a:t>3.8 Administering Projects</a:t>
            </a:r>
          </a:p>
          <a:p>
            <a:r>
              <a:rPr lang="en-US" sz="2000" b="1" u="sng" dirty="0" smtClean="0">
                <a:solidFill>
                  <a:srgbClr val="FF0000"/>
                </a:solidFill>
              </a:rPr>
              <a:t>3.9 GIS System</a:t>
            </a:r>
          </a:p>
          <a:p>
            <a:r>
              <a:rPr lang="en-US" sz="2000" baseline="0" dirty="0" smtClean="0"/>
              <a:t>3.10Annual</a:t>
            </a:r>
            <a:r>
              <a:rPr lang="en-US" sz="2000" dirty="0" smtClean="0"/>
              <a:t> Summary Reports</a:t>
            </a:r>
            <a:endParaRPr lang="en-US" sz="2000" baseline="0" dirty="0" smtClean="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954289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smtClean="0">
                <a:effectLst/>
              </a:rPr>
              <a:t>DG&amp;LVR Administrative Manual</a:t>
            </a:r>
          </a:p>
          <a:p>
            <a:pPr marL="0" lvl="0" indent="0">
              <a:buNone/>
            </a:pPr>
            <a:r>
              <a:rPr lang="en-US" sz="1800" b="1" kern="1200" dirty="0" smtClean="0">
                <a:effectLst/>
              </a:rPr>
              <a:t>Approved by SCC 11/12/14</a:t>
            </a:r>
          </a:p>
          <a:p>
            <a:pPr marL="514350" indent="-514350">
              <a:buFont typeface="+mj-lt"/>
              <a:buAutoNum type="arabicParenR"/>
            </a:pPr>
            <a:r>
              <a:rPr lang="en-US" sz="2000" dirty="0"/>
              <a:t>Introduction</a:t>
            </a:r>
          </a:p>
          <a:p>
            <a:pPr marL="514350" indent="-514350">
              <a:buFont typeface="+mj-lt"/>
              <a:buAutoNum type="arabicParenR"/>
            </a:pPr>
            <a:r>
              <a:rPr lang="en-US" sz="2000" dirty="0"/>
              <a:t>SCC Role</a:t>
            </a:r>
          </a:p>
          <a:p>
            <a:pPr marL="514350" indent="-514350">
              <a:buFont typeface="+mj-lt"/>
              <a:buAutoNum type="arabicParenR"/>
            </a:pPr>
            <a:r>
              <a:rPr lang="en-US" sz="2000" b="1" dirty="0">
                <a:solidFill>
                  <a:srgbClr val="FF0000"/>
                </a:solidFill>
              </a:rPr>
              <a:t>Conservation District Role</a:t>
            </a:r>
          </a:p>
          <a:p>
            <a:pPr marL="514350" indent="-514350">
              <a:buFont typeface="+mj-lt"/>
              <a:buAutoNum type="arabicParenR"/>
            </a:pPr>
            <a:r>
              <a:rPr lang="en-US" sz="2000" dirty="0"/>
              <a:t>Quality Assurance </a:t>
            </a:r>
            <a:r>
              <a:rPr lang="en-US" sz="2000" dirty="0" smtClean="0"/>
              <a:t>Board Role</a:t>
            </a:r>
            <a:endParaRPr lang="en-US" sz="2000" dirty="0"/>
          </a:p>
          <a:p>
            <a:pPr marL="514350" indent="-514350">
              <a:buFont typeface="+mj-lt"/>
              <a:buAutoNum type="arabicParenR"/>
            </a:pPr>
            <a:r>
              <a:rPr lang="en-US" sz="2000" dirty="0"/>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dirty="0"/>
              <a:t>Permits and Other Requirements</a:t>
            </a:r>
          </a:p>
          <a:p>
            <a:pPr marL="0" indent="0">
              <a:buFont typeface="+mj-lt"/>
              <a:buNone/>
            </a:pPr>
            <a:r>
              <a:rPr lang="en-US" sz="2000" dirty="0" smtClean="0"/>
              <a:t>Appendices</a:t>
            </a:r>
          </a:p>
          <a:p>
            <a:pPr marL="0" indent="0">
              <a:buFont typeface="+mj-lt"/>
              <a:buNone/>
            </a:pPr>
            <a:endParaRPr lang="en-US" sz="1800" b="1" dirty="0"/>
          </a:p>
          <a:p>
            <a:pPr marL="0" indent="0" algn="ctr">
              <a:buFont typeface="+mj-lt"/>
              <a:buNone/>
            </a:pPr>
            <a:r>
              <a:rPr lang="en-US" sz="1800" b="1" dirty="0" smtClean="0"/>
              <a:t>Available online.</a:t>
            </a:r>
          </a:p>
          <a:p>
            <a:pPr marL="0" indent="0" algn="ctr">
              <a:buFont typeface="+mj-lt"/>
              <a:buNone/>
            </a:pPr>
            <a:r>
              <a:rPr lang="en-US" sz="1800" b="1" dirty="0" smtClean="0"/>
              <a:t>Hard Copies being printed for CDs.</a:t>
            </a:r>
            <a:endParaRPr lang="en-US" sz="1800" b="1" dirty="0"/>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smtClean="0">
                <a:solidFill>
                  <a:srgbClr val="FF0000"/>
                </a:solidFill>
              </a:rPr>
              <a:t>3) District Role</a:t>
            </a:r>
          </a:p>
          <a:p>
            <a:r>
              <a:rPr lang="en-US" sz="2400" b="1" dirty="0" smtClean="0">
                <a:solidFill>
                  <a:prstClr val="black"/>
                </a:solidFill>
              </a:rPr>
              <a:t>Over ½ of manual </a:t>
            </a:r>
          </a:p>
          <a:p>
            <a:endParaRPr lang="en-US" sz="2400" b="1" dirty="0">
              <a:solidFill>
                <a:prstClr val="black"/>
              </a:solidFill>
            </a:endParaRPr>
          </a:p>
          <a:p>
            <a:r>
              <a:rPr lang="en-US" sz="2400" b="1" dirty="0" smtClean="0">
                <a:solidFill>
                  <a:prstClr val="black"/>
                </a:solidFill>
              </a:rPr>
              <a:t>Receiving Funds</a:t>
            </a:r>
          </a:p>
          <a:p>
            <a:r>
              <a:rPr lang="en-US" sz="2400" b="1" dirty="0" smtClean="0">
                <a:solidFill>
                  <a:prstClr val="black"/>
                </a:solidFill>
              </a:rPr>
              <a:t>Accounting for Funds</a:t>
            </a:r>
          </a:p>
          <a:p>
            <a:r>
              <a:rPr lang="en-US" sz="2400" b="1" dirty="0" smtClean="0">
                <a:solidFill>
                  <a:prstClr val="black"/>
                </a:solidFill>
              </a:rPr>
              <a:t>Dispersing Funds to Grantees</a:t>
            </a:r>
          </a:p>
          <a:p>
            <a:r>
              <a:rPr lang="en-US" sz="2400" b="1" dirty="0" smtClean="0">
                <a:solidFill>
                  <a:prstClr val="black"/>
                </a:solidFill>
              </a:rPr>
              <a:t>CD Educational Opportunities</a:t>
            </a:r>
          </a:p>
          <a:p>
            <a:r>
              <a:rPr lang="en-US" sz="2400" b="1" dirty="0" smtClean="0">
                <a:solidFill>
                  <a:prstClr val="black"/>
                </a:solidFill>
              </a:rPr>
              <a:t>Program Eligibility</a:t>
            </a:r>
          </a:p>
          <a:p>
            <a:r>
              <a:rPr lang="en-US" sz="2400" b="1" dirty="0" smtClean="0">
                <a:solidFill>
                  <a:srgbClr val="FF0000"/>
                </a:solidFill>
              </a:rPr>
              <a:t>3.8 Administering Projects</a:t>
            </a:r>
          </a:p>
          <a:p>
            <a:r>
              <a:rPr lang="en-US" sz="2400" b="1" dirty="0" smtClean="0">
                <a:solidFill>
                  <a:prstClr val="black"/>
                </a:solidFill>
              </a:rPr>
              <a:t>GIS system</a:t>
            </a:r>
          </a:p>
          <a:p>
            <a:r>
              <a:rPr lang="en-US" sz="2400" b="1" dirty="0" smtClean="0">
                <a:solidFill>
                  <a:prstClr val="black"/>
                </a:solidFill>
              </a:rPr>
              <a:t>Annual Reports</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smtClean="0"/>
              <a:t>Administrative Manual</a:t>
            </a:r>
            <a:endParaRPr lang="en-US" dirty="0"/>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smtClean="0">
                <a:solidFill>
                  <a:srgbClr val="FF0000"/>
                </a:solidFill>
              </a:rPr>
              <a:t>Training Follows Manual!</a:t>
            </a:r>
            <a:endParaRPr lang="en-US" sz="2000" dirty="0">
              <a:solidFill>
                <a:srgbClr val="FF0000"/>
              </a:solidFill>
            </a:endParaRP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Introduction</a:t>
            </a:r>
            <a:endParaRPr lang="en-US" dirty="0">
              <a:solidFill>
                <a:srgbClr val="FFFFCC"/>
              </a:solidFill>
            </a:endParaRPr>
          </a:p>
        </p:txBody>
      </p:sp>
    </p:spTree>
    <p:extLst>
      <p:ext uri="{BB962C8B-B14F-4D97-AF65-F5344CB8AC3E}">
        <p14:creationId xmlns:p14="http://schemas.microsoft.com/office/powerpoint/2010/main" val="239268024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3.9 GIS reporting</a:t>
            </a:r>
          </a:p>
        </p:txBody>
      </p:sp>
      <p:sp>
        <p:nvSpPr>
          <p:cNvPr id="3" name="Subtitle 2"/>
          <p:cNvSpPr>
            <a:spLocks noGrp="1"/>
          </p:cNvSpPr>
          <p:nvPr>
            <p:ph type="subTitle" idx="1"/>
          </p:nvPr>
        </p:nvSpPr>
        <p:spPr/>
        <p:txBody>
          <a:bodyPr/>
          <a:lstStyle/>
          <a:p>
            <a:pPr marL="0" lvl="0" indent="0">
              <a:buNone/>
            </a:pPr>
            <a:r>
              <a:rPr lang="en-US" sz="3200" b="1" u="sng" kern="1200" dirty="0" smtClean="0">
                <a:solidFill>
                  <a:schemeClr val="tx1"/>
                </a:solidFill>
                <a:effectLst/>
                <a:latin typeface="+mn-lt"/>
                <a:ea typeface="+mn-ea"/>
                <a:cs typeface="+mn-cs"/>
              </a:rPr>
              <a:t>GIS reporting</a:t>
            </a:r>
          </a:p>
          <a:p>
            <a:pPr lvl="0"/>
            <a:r>
              <a:rPr lang="en-US" sz="3200" b="1" kern="1200" dirty="0" smtClean="0">
                <a:solidFill>
                  <a:schemeClr val="tx1"/>
                </a:solidFill>
                <a:effectLst/>
              </a:rPr>
              <a:t>CDs use customized GIS system to track all project </a:t>
            </a:r>
            <a:r>
              <a:rPr lang="en-US" b="1" dirty="0" smtClean="0"/>
              <a:t>location, deliverables</a:t>
            </a:r>
            <a:r>
              <a:rPr lang="en-US" sz="3200" b="1" kern="1200" dirty="0" smtClean="0">
                <a:solidFill>
                  <a:schemeClr val="tx1"/>
                </a:solidFill>
                <a:effectLst/>
              </a:rPr>
              <a:t> and spending.</a:t>
            </a:r>
          </a:p>
          <a:p>
            <a:pPr lvl="0"/>
            <a:r>
              <a:rPr lang="en-US" b="1" dirty="0" smtClean="0"/>
              <a:t>Use system to generate annual report to SCC.</a:t>
            </a:r>
            <a:endParaRPr lang="en-US" sz="3200" b="1" kern="1200" dirty="0" smtClean="0">
              <a:solidFill>
                <a:schemeClr val="tx1"/>
              </a:solidFill>
              <a:effectLst/>
            </a:endParaRPr>
          </a:p>
        </p:txBody>
      </p:sp>
      <p:pic>
        <p:nvPicPr>
          <p:cNvPr id="6" name="Picture 2"/>
          <p:cNvPicPr>
            <a:picLocks noChangeAspect="1" noChangeArrowheads="1"/>
          </p:cNvPicPr>
          <p:nvPr/>
        </p:nvPicPr>
        <p:blipFill>
          <a:blip r:embed="rId3" cstate="print"/>
          <a:srcRect/>
          <a:stretch>
            <a:fillRect/>
          </a:stretch>
        </p:blipFill>
        <p:spPr bwMode="auto">
          <a:xfrm>
            <a:off x="914400" y="3048000"/>
            <a:ext cx="6370706" cy="3657600"/>
          </a:xfrm>
          <a:prstGeom prst="rect">
            <a:avLst/>
          </a:prstGeom>
          <a:noFill/>
          <a:ln w="9525">
            <a:noFill/>
            <a:miter lim="800000"/>
            <a:headEnd/>
            <a:tailEnd/>
          </a:ln>
        </p:spPr>
      </p:pic>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65226698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3.9 GIS reporting</a:t>
            </a:r>
          </a:p>
        </p:txBody>
      </p:sp>
      <p:sp>
        <p:nvSpPr>
          <p:cNvPr id="3" name="Subtitle 2"/>
          <p:cNvSpPr>
            <a:spLocks noGrp="1"/>
          </p:cNvSpPr>
          <p:nvPr>
            <p:ph type="subTitle" idx="1"/>
          </p:nvPr>
        </p:nvSpPr>
        <p:spPr/>
        <p:txBody>
          <a:bodyPr/>
          <a:lstStyle/>
          <a:p>
            <a:pPr marL="0" lvl="0" indent="0">
              <a:buNone/>
            </a:pPr>
            <a:r>
              <a:rPr lang="en-US" sz="3200" b="1" u="sng" kern="1200" dirty="0" smtClean="0">
                <a:solidFill>
                  <a:schemeClr val="tx1"/>
                </a:solidFill>
                <a:effectLst/>
                <a:latin typeface="+mn-lt"/>
                <a:ea typeface="+mn-ea"/>
                <a:cs typeface="+mn-cs"/>
              </a:rPr>
              <a:t>GIS </a:t>
            </a:r>
            <a:r>
              <a:rPr lang="en-US" b="1" u="sng" dirty="0" smtClean="0"/>
              <a:t>System Currently being upgraded</a:t>
            </a:r>
            <a:endParaRPr lang="en-US" sz="3200" b="1" u="sng" kern="1200" dirty="0" smtClean="0">
              <a:solidFill>
                <a:schemeClr val="tx1"/>
              </a:solidFill>
              <a:effectLst/>
              <a:latin typeface="+mn-lt"/>
              <a:ea typeface="+mn-ea"/>
              <a:cs typeface="+mn-cs"/>
            </a:endParaRPr>
          </a:p>
          <a:p>
            <a:r>
              <a:rPr lang="en-US" sz="3200" kern="1200" dirty="0" smtClean="0">
                <a:solidFill>
                  <a:schemeClr val="tx1"/>
                </a:solidFill>
                <a:effectLst/>
                <a:latin typeface="+mn-lt"/>
                <a:ea typeface="+mn-ea"/>
                <a:cs typeface="+mn-cs"/>
              </a:rPr>
              <a:t>2014 reports done in old syste</a:t>
            </a:r>
            <a:r>
              <a:rPr lang="en-US" dirty="0" smtClean="0"/>
              <a:t>m (1/15/15)</a:t>
            </a:r>
            <a:endParaRPr lang="en-US" b="1" dirty="0">
              <a:solidFill>
                <a:srgbClr val="FF0000"/>
              </a:solidFill>
            </a:endParaRPr>
          </a:p>
          <a:p>
            <a:r>
              <a:rPr lang="en-US" b="1" dirty="0" smtClean="0">
                <a:solidFill>
                  <a:srgbClr val="FF0000"/>
                </a:solidFill>
              </a:rPr>
              <a:t>Don’t enter new data after 2014 report is in!</a:t>
            </a:r>
          </a:p>
          <a:p>
            <a:r>
              <a:rPr lang="en-US" dirty="0" smtClean="0"/>
              <a:t>Your data transferred to new system.</a:t>
            </a:r>
          </a:p>
          <a:p>
            <a:r>
              <a:rPr lang="en-US" dirty="0" smtClean="0"/>
              <a:t>Rollout late-spring / summer 2015.</a:t>
            </a:r>
          </a:p>
          <a:p>
            <a:r>
              <a:rPr lang="en-US" dirty="0" smtClean="0"/>
              <a:t>2015 </a:t>
            </a:r>
            <a:r>
              <a:rPr lang="en-US" dirty="0"/>
              <a:t>reports will use new </a:t>
            </a:r>
            <a:r>
              <a:rPr lang="en-US" dirty="0" smtClean="0"/>
              <a:t>system.</a:t>
            </a:r>
            <a:endParaRPr lang="en-US" dirty="0"/>
          </a:p>
          <a:p>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9517706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3.9 GIS reporting</a:t>
            </a:r>
          </a:p>
        </p:txBody>
      </p:sp>
      <p:sp>
        <p:nvSpPr>
          <p:cNvPr id="3" name="Subtitle 2"/>
          <p:cNvSpPr>
            <a:spLocks noGrp="1"/>
          </p:cNvSpPr>
          <p:nvPr>
            <p:ph type="subTitle" idx="1"/>
          </p:nvPr>
        </p:nvSpPr>
        <p:spPr/>
        <p:txBody>
          <a:bodyPr/>
          <a:lstStyle/>
          <a:p>
            <a:pPr marL="0" lvl="0" indent="0">
              <a:buNone/>
            </a:pPr>
            <a:r>
              <a:rPr lang="en-US" sz="3200" b="1" u="sng" kern="1200" dirty="0" smtClean="0">
                <a:solidFill>
                  <a:schemeClr val="tx1"/>
                </a:solidFill>
                <a:effectLst/>
                <a:latin typeface="+mn-lt"/>
                <a:ea typeface="+mn-ea"/>
                <a:cs typeface="+mn-cs"/>
              </a:rPr>
              <a:t>Biggest Changes</a:t>
            </a:r>
          </a:p>
          <a:p>
            <a:pPr lvl="0"/>
            <a:r>
              <a:rPr lang="en-US" sz="3200" kern="1200" dirty="0" smtClean="0">
                <a:solidFill>
                  <a:schemeClr val="tx1"/>
                </a:solidFill>
                <a:effectLst/>
                <a:latin typeface="+mn-lt"/>
                <a:ea typeface="+mn-ea"/>
                <a:cs typeface="+mn-cs"/>
              </a:rPr>
              <a:t>Online</a:t>
            </a:r>
            <a:endParaRPr lang="en-US" dirty="0"/>
          </a:p>
          <a:p>
            <a:pPr lvl="1"/>
            <a:r>
              <a:rPr lang="en-US" sz="2400" dirty="0"/>
              <a:t>Nothing to </a:t>
            </a:r>
            <a:r>
              <a:rPr lang="en-US" sz="2400" dirty="0" smtClean="0"/>
              <a:t>install</a:t>
            </a:r>
          </a:p>
          <a:p>
            <a:pPr lvl="1"/>
            <a:r>
              <a:rPr lang="en-US" sz="2400" dirty="0" smtClean="0"/>
              <a:t>We can access data</a:t>
            </a:r>
          </a:p>
          <a:p>
            <a:pPr lvl="1"/>
            <a:r>
              <a:rPr lang="en-US" sz="2400" dirty="0" smtClean="0"/>
              <a:t>Changes and base layer update will be instant</a:t>
            </a:r>
          </a:p>
          <a:p>
            <a:pPr lvl="1"/>
            <a:r>
              <a:rPr lang="en-US" sz="2400" dirty="0" smtClean="0"/>
              <a:t>Nothing to “send”.</a:t>
            </a:r>
          </a:p>
          <a:p>
            <a:r>
              <a:rPr lang="en-US" dirty="0" smtClean="0"/>
              <a:t>Will have new forms</a:t>
            </a:r>
          </a:p>
          <a:p>
            <a:r>
              <a:rPr lang="en-US" dirty="0" smtClean="0"/>
              <a:t>Will have ability to make LVR sites.</a:t>
            </a:r>
          </a:p>
          <a:p>
            <a:r>
              <a:rPr lang="en-US" dirty="0" smtClean="0"/>
              <a:t>Brief “sneak peak”?</a:t>
            </a:r>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414048345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 CD Role</a:t>
            </a:r>
            <a:endParaRPr lang="en-US" dirty="0"/>
          </a:p>
        </p:txBody>
      </p:sp>
      <p:sp>
        <p:nvSpPr>
          <p:cNvPr id="3" name="Subtitle 2"/>
          <p:cNvSpPr>
            <a:spLocks noGrp="1"/>
          </p:cNvSpPr>
          <p:nvPr>
            <p:ph type="subTitle" idx="1"/>
          </p:nvPr>
        </p:nvSpPr>
        <p:spPr/>
        <p:txBody>
          <a:bodyPr>
            <a:normAutofit/>
          </a:bodyPr>
          <a:lstStyle/>
          <a:p>
            <a:r>
              <a:rPr lang="en-US" sz="2000" strike="sngStrike" dirty="0" smtClean="0">
                <a:solidFill>
                  <a:schemeClr val="bg1">
                    <a:lumMod val="50000"/>
                  </a:schemeClr>
                </a:solidFill>
              </a:rPr>
              <a:t>3.1 CD Structure</a:t>
            </a:r>
          </a:p>
          <a:p>
            <a:r>
              <a:rPr lang="en-US" sz="2000" strike="sngStrike" dirty="0" smtClean="0">
                <a:solidFill>
                  <a:schemeClr val="bg1">
                    <a:lumMod val="50000"/>
                  </a:schemeClr>
                </a:solidFill>
              </a:rPr>
              <a:t>3.2 Overview</a:t>
            </a:r>
          </a:p>
          <a:p>
            <a:r>
              <a:rPr lang="en-US" sz="2800" dirty="0" smtClean="0">
                <a:solidFill>
                  <a:schemeClr val="bg1">
                    <a:lumMod val="50000"/>
                  </a:schemeClr>
                </a:solidFill>
              </a:rPr>
              <a:t>3.3</a:t>
            </a:r>
            <a:r>
              <a:rPr lang="en-US" sz="2800" baseline="0" dirty="0" smtClean="0">
                <a:solidFill>
                  <a:schemeClr val="bg1">
                    <a:lumMod val="50000"/>
                  </a:schemeClr>
                </a:solidFill>
              </a:rPr>
              <a:t> Receiving Funds from SCC</a:t>
            </a:r>
          </a:p>
          <a:p>
            <a:r>
              <a:rPr lang="en-US" sz="2800" baseline="0" dirty="0" smtClean="0">
                <a:solidFill>
                  <a:schemeClr val="bg1">
                    <a:lumMod val="65000"/>
                  </a:schemeClr>
                </a:solidFill>
              </a:rPr>
              <a:t>3.4 Accounting of funds at CD</a:t>
            </a:r>
          </a:p>
          <a:p>
            <a:r>
              <a:rPr lang="en-US" sz="2800" baseline="0" dirty="0" smtClean="0">
                <a:solidFill>
                  <a:schemeClr val="bg1">
                    <a:lumMod val="65000"/>
                  </a:schemeClr>
                </a:solidFill>
              </a:rPr>
              <a:t>3.5 Dispersing funds to Grant Recipients</a:t>
            </a:r>
          </a:p>
          <a:p>
            <a:r>
              <a:rPr lang="en-US" baseline="0" dirty="0" smtClean="0">
                <a:solidFill>
                  <a:schemeClr val="bg1">
                    <a:lumMod val="50000"/>
                  </a:schemeClr>
                </a:solidFill>
              </a:rPr>
              <a:t>3.6 CD Educational opportunities</a:t>
            </a:r>
          </a:p>
          <a:p>
            <a:r>
              <a:rPr lang="en-US" dirty="0" smtClean="0">
                <a:solidFill>
                  <a:schemeClr val="bg1">
                    <a:lumMod val="50000"/>
                  </a:schemeClr>
                </a:solidFill>
              </a:rPr>
              <a:t>3.7 Program Eligibility</a:t>
            </a:r>
          </a:p>
          <a:p>
            <a:r>
              <a:rPr lang="en-US" sz="4800" baseline="0" dirty="0" smtClean="0">
                <a:solidFill>
                  <a:schemeClr val="bg1">
                    <a:lumMod val="50000"/>
                  </a:schemeClr>
                </a:solidFill>
              </a:rPr>
              <a:t>3.8 Administering Projects</a:t>
            </a:r>
          </a:p>
          <a:p>
            <a:r>
              <a:rPr lang="en-US" sz="2000" dirty="0" smtClean="0">
                <a:solidFill>
                  <a:schemeClr val="bg1">
                    <a:lumMod val="50000"/>
                  </a:schemeClr>
                </a:solidFill>
              </a:rPr>
              <a:t>3.9 GIS System</a:t>
            </a:r>
          </a:p>
          <a:p>
            <a:r>
              <a:rPr lang="en-US" sz="2000" b="1" u="sng" baseline="0" dirty="0" smtClean="0">
                <a:solidFill>
                  <a:srgbClr val="FF0000"/>
                </a:solidFill>
              </a:rPr>
              <a:t>3.10Annual</a:t>
            </a:r>
            <a:r>
              <a:rPr lang="en-US" sz="2000" b="1" u="sng" dirty="0" smtClean="0">
                <a:solidFill>
                  <a:srgbClr val="FF0000"/>
                </a:solidFill>
              </a:rPr>
              <a:t> Summary Reports</a:t>
            </a:r>
            <a:endParaRPr lang="en-US" sz="2000" b="1" u="sng" baseline="0" dirty="0" smtClean="0">
              <a:solidFill>
                <a:srgbClr val="FF0000"/>
              </a:solidFill>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44982678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3.9 GIS reporting</a:t>
            </a:r>
          </a:p>
        </p:txBody>
      </p:sp>
      <p:sp>
        <p:nvSpPr>
          <p:cNvPr id="3" name="Subtitle 2"/>
          <p:cNvSpPr>
            <a:spLocks noGrp="1"/>
          </p:cNvSpPr>
          <p:nvPr>
            <p:ph type="subTitle" idx="1"/>
          </p:nvPr>
        </p:nvSpPr>
        <p:spPr/>
        <p:txBody>
          <a:bodyPr>
            <a:normAutofit/>
          </a:bodyPr>
          <a:lstStyle/>
          <a:p>
            <a:pPr marL="0" lvl="0" indent="0">
              <a:buNone/>
            </a:pPr>
            <a:r>
              <a:rPr lang="en-US" sz="3200" b="1" u="sng" kern="1200" dirty="0" smtClean="0">
                <a:solidFill>
                  <a:schemeClr val="tx1"/>
                </a:solidFill>
                <a:effectLst/>
                <a:latin typeface="+mn-lt"/>
                <a:ea typeface="+mn-ea"/>
                <a:cs typeface="+mn-cs"/>
              </a:rPr>
              <a:t>Annual Summary Reports</a:t>
            </a:r>
          </a:p>
          <a:p>
            <a:pPr lvl="0"/>
            <a:r>
              <a:rPr lang="en-US" sz="3200" kern="1200" dirty="0" smtClean="0">
                <a:solidFill>
                  <a:schemeClr val="tx1"/>
                </a:solidFill>
                <a:effectLst/>
                <a:latin typeface="+mn-lt"/>
                <a:ea typeface="+mn-ea"/>
                <a:cs typeface="+mn-cs"/>
              </a:rPr>
              <a:t>Due January 15</a:t>
            </a:r>
            <a:r>
              <a:rPr lang="en-US" sz="3200" kern="1200" baseline="30000" dirty="0" smtClean="0">
                <a:solidFill>
                  <a:schemeClr val="tx1"/>
                </a:solidFill>
                <a:effectLst/>
                <a:latin typeface="+mn-lt"/>
                <a:ea typeface="+mn-ea"/>
                <a:cs typeface="+mn-cs"/>
              </a:rPr>
              <a:t>th</a:t>
            </a:r>
            <a:r>
              <a:rPr lang="en-US" sz="3200" kern="1200" dirty="0" smtClean="0">
                <a:solidFill>
                  <a:schemeClr val="tx1"/>
                </a:solidFill>
                <a:effectLst/>
                <a:latin typeface="+mn-lt"/>
                <a:ea typeface="+mn-ea"/>
                <a:cs typeface="+mn-cs"/>
              </a:rPr>
              <a:t> each year.</a:t>
            </a:r>
          </a:p>
          <a:p>
            <a:pPr lvl="0"/>
            <a:r>
              <a:rPr lang="en-US" dirty="0" smtClean="0"/>
              <a:t>Summarize projects and spending from previous calendar year.</a:t>
            </a:r>
          </a:p>
          <a:p>
            <a:r>
              <a:rPr lang="en-US" dirty="0" smtClean="0"/>
              <a:t>Uses GIS system.</a:t>
            </a:r>
          </a:p>
          <a:p>
            <a:r>
              <a:rPr lang="en-US" dirty="0" smtClean="0"/>
              <a:t>Look </a:t>
            </a:r>
            <a:r>
              <a:rPr lang="en-US" dirty="0"/>
              <a:t>for guidance in near future</a:t>
            </a:r>
            <a:r>
              <a:rPr lang="en-US" dirty="0" smtClean="0"/>
              <a:t>.</a:t>
            </a:r>
          </a:p>
          <a:p>
            <a:r>
              <a:rPr lang="en-US" b="1" dirty="0" smtClean="0">
                <a:solidFill>
                  <a:srgbClr val="FF0000"/>
                </a:solidFill>
              </a:rPr>
              <a:t>Don’t </a:t>
            </a:r>
            <a:r>
              <a:rPr lang="en-US" b="1" dirty="0">
                <a:solidFill>
                  <a:srgbClr val="FF0000"/>
                </a:solidFill>
              </a:rPr>
              <a:t>enter new data after your report is </a:t>
            </a:r>
            <a:r>
              <a:rPr lang="en-US" b="1" dirty="0" smtClean="0">
                <a:solidFill>
                  <a:srgbClr val="FF0000"/>
                </a:solidFill>
              </a:rPr>
              <a:t>in for 2014!</a:t>
            </a:r>
            <a:endParaRPr lang="en-US" b="1" dirty="0">
              <a:solidFill>
                <a:srgbClr val="FF0000"/>
              </a:solidFill>
            </a:endParaRPr>
          </a:p>
          <a:p>
            <a:r>
              <a:rPr lang="en-US" dirty="0" smtClean="0"/>
              <a:t>2015 </a:t>
            </a:r>
            <a:r>
              <a:rPr lang="en-US" dirty="0"/>
              <a:t>reports will use new system.</a:t>
            </a:r>
          </a:p>
          <a:p>
            <a:endParaRPr lang="en-US" sz="4400"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38944030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3.9 GIS reporting</a:t>
            </a:r>
          </a:p>
        </p:txBody>
      </p:sp>
      <p:sp>
        <p:nvSpPr>
          <p:cNvPr id="3" name="Subtitle 2"/>
          <p:cNvSpPr>
            <a:spLocks noGrp="1"/>
          </p:cNvSpPr>
          <p:nvPr>
            <p:ph type="subTitle" idx="1"/>
          </p:nvPr>
        </p:nvSpPr>
        <p:spPr>
          <a:xfrm>
            <a:off x="457200" y="609600"/>
            <a:ext cx="8229600" cy="5791200"/>
          </a:xfrm>
        </p:spPr>
        <p:txBody>
          <a:bodyPr>
            <a:normAutofit/>
          </a:bodyPr>
          <a:lstStyle/>
          <a:p>
            <a:pPr marL="0" lvl="0" indent="0">
              <a:buNone/>
            </a:pPr>
            <a:r>
              <a:rPr lang="en-US" sz="3200" b="1" u="sng" kern="1200" dirty="0" smtClean="0">
                <a:solidFill>
                  <a:schemeClr val="tx1"/>
                </a:solidFill>
                <a:effectLst/>
                <a:latin typeface="+mn-lt"/>
                <a:ea typeface="+mn-ea"/>
                <a:cs typeface="+mn-cs"/>
              </a:rPr>
              <a:t>Annual Summary Reports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9758">
            <a:off x="4475997" y="1508769"/>
            <a:ext cx="5248375" cy="67048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85623">
            <a:off x="198212" y="1666608"/>
            <a:ext cx="5003447" cy="63891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241570281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Funny Slide</a:t>
            </a:r>
            <a:endParaRPr lang="en-US" dirty="0"/>
          </a:p>
        </p:txBody>
      </p:sp>
      <p:sp>
        <p:nvSpPr>
          <p:cNvPr id="5" name="Subtitle 4"/>
          <p:cNvSpPr>
            <a:spLocks noGrp="1"/>
          </p:cNvSpPr>
          <p:nvPr>
            <p:ph type="subTitle" idx="1"/>
          </p:nvPr>
        </p:nvSpPr>
        <p:spPr/>
        <p:txBody>
          <a:bodyPr/>
          <a:lstStyle/>
          <a:p>
            <a:endParaRPr lang="en-US"/>
          </a:p>
        </p:txBody>
      </p:sp>
      <p:pic>
        <p:nvPicPr>
          <p:cNvPr id="9" name="Picture 2" descr="http://media-cache-cd0.pinimg.com/736x/4d/b5/ff/4db5ff34b780ec0332c261fa91954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27" y="442615"/>
            <a:ext cx="8212153" cy="61010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0"/>
            <a:ext cx="4533933" cy="461665"/>
          </a:xfrm>
          <a:prstGeom prst="rect">
            <a:avLst/>
          </a:prstGeom>
          <a:solidFill>
            <a:schemeClr val="bg1"/>
          </a:solidFill>
          <a:ln>
            <a:solidFill>
              <a:schemeClr val="tx1"/>
            </a:solidFill>
          </a:ln>
        </p:spPr>
        <p:txBody>
          <a:bodyPr wrap="none" rtlCol="0">
            <a:spAutoFit/>
          </a:bodyPr>
          <a:lstStyle/>
          <a:p>
            <a:r>
              <a:rPr lang="en-US" sz="2400" b="1" dirty="0" smtClean="0"/>
              <a:t>This place has to be in California...</a:t>
            </a:r>
            <a:endParaRPr lang="en-US" sz="2400" b="1" dirty="0"/>
          </a:p>
        </p:txBody>
      </p:sp>
      <p:sp>
        <p:nvSpPr>
          <p:cNvPr id="13" name="Rectangle 12"/>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http://media-cache-cd0.pinimg.com/736x/4d/b5/ff/4db5ff34b780ec0332c261fa91954030.jpg</a:t>
            </a:r>
          </a:p>
        </p:txBody>
      </p:sp>
    </p:spTree>
    <p:extLst>
      <p:ext uri="{BB962C8B-B14F-4D97-AF65-F5344CB8AC3E}">
        <p14:creationId xmlns:p14="http://schemas.microsoft.com/office/powerpoint/2010/main" val="3067653106"/>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Administrative Manual</a:t>
            </a:r>
            <a:endParaRPr lang="en-US" dirty="0"/>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smtClean="0">
                <a:solidFill>
                  <a:schemeClr val="bg1">
                    <a:lumMod val="50000"/>
                  </a:schemeClr>
                </a:solidFill>
              </a:rPr>
              <a:t>Introduction</a:t>
            </a:r>
          </a:p>
          <a:p>
            <a:pPr marL="514350" indent="-514350">
              <a:buFont typeface="+mj-lt"/>
              <a:buAutoNum type="arabicParenR"/>
            </a:pPr>
            <a:r>
              <a:rPr lang="en-US" sz="3600" b="1" dirty="0" smtClean="0">
                <a:solidFill>
                  <a:schemeClr val="bg1">
                    <a:lumMod val="50000"/>
                  </a:schemeClr>
                </a:solidFill>
              </a:rPr>
              <a:t>SCC Role</a:t>
            </a:r>
          </a:p>
          <a:p>
            <a:pPr marL="514350" indent="-514350">
              <a:buFont typeface="+mj-lt"/>
              <a:buAutoNum type="arabicParenR"/>
            </a:pPr>
            <a:r>
              <a:rPr lang="en-US" sz="3600" dirty="0" smtClean="0">
                <a:solidFill>
                  <a:schemeClr val="bg1">
                    <a:lumMod val="50000"/>
                  </a:schemeClr>
                </a:solidFill>
              </a:rPr>
              <a:t>Conservation District Role</a:t>
            </a:r>
          </a:p>
          <a:p>
            <a:pPr marL="514350" indent="-514350">
              <a:buFont typeface="+mj-lt"/>
              <a:buAutoNum type="arabicParenR"/>
            </a:pPr>
            <a:r>
              <a:rPr lang="en-US" sz="3600" b="1" u="sng" dirty="0" smtClean="0">
                <a:solidFill>
                  <a:srgbClr val="FFFF00"/>
                </a:solidFill>
              </a:rPr>
              <a:t>Quality Assurance Board</a:t>
            </a:r>
          </a:p>
          <a:p>
            <a:pPr marL="514350" indent="-514350">
              <a:buFont typeface="+mj-lt"/>
              <a:buAutoNum type="arabicParenR"/>
            </a:pPr>
            <a:r>
              <a:rPr lang="en-US" sz="3600" b="1" dirty="0" smtClean="0">
                <a:solidFill>
                  <a:schemeClr val="bg1"/>
                </a:solidFill>
              </a:rPr>
              <a:t>Applicant Role</a:t>
            </a:r>
          </a:p>
          <a:p>
            <a:pPr marL="514350" indent="-514350">
              <a:buFont typeface="+mj-lt"/>
              <a:buAutoNum type="arabicParenR"/>
            </a:pPr>
            <a:r>
              <a:rPr lang="en-US" sz="3600" b="1" dirty="0" smtClean="0">
                <a:solidFill>
                  <a:schemeClr val="bg1"/>
                </a:solidFill>
              </a:rPr>
              <a:t>Center for Dirt and Gravel Roads</a:t>
            </a:r>
          </a:p>
          <a:p>
            <a:pPr marL="514350" indent="-514350">
              <a:buFont typeface="+mj-lt"/>
              <a:buAutoNum type="arabicParenR"/>
            </a:pPr>
            <a:r>
              <a:rPr lang="en-US" sz="3600" b="1" dirty="0" smtClean="0">
                <a:solidFill>
                  <a:schemeClr val="bg1"/>
                </a:solidFill>
              </a:rPr>
              <a:t>Additional</a:t>
            </a:r>
            <a:r>
              <a:rPr lang="en-US" sz="3600" b="1" baseline="0" dirty="0" smtClean="0">
                <a:solidFill>
                  <a:schemeClr val="bg1"/>
                </a:solidFill>
              </a:rPr>
              <a:t> Policies</a:t>
            </a:r>
          </a:p>
          <a:p>
            <a:pPr marL="514350" indent="-514350">
              <a:buFont typeface="+mj-lt"/>
              <a:buAutoNum type="arabicParenR"/>
            </a:pPr>
            <a:r>
              <a:rPr lang="en-US" sz="3600" b="1" baseline="0" dirty="0" smtClean="0">
                <a:solidFill>
                  <a:schemeClr val="bg1"/>
                </a:solidFill>
              </a:rPr>
              <a:t>Permits and Other Requirements</a:t>
            </a:r>
          </a:p>
          <a:p>
            <a:pPr marL="0" indent="0">
              <a:buFont typeface="+mj-lt"/>
              <a:buNone/>
            </a:pPr>
            <a:r>
              <a:rPr lang="en-US" sz="3600" b="1" baseline="0" dirty="0" smtClean="0">
                <a:solidFill>
                  <a:schemeClr val="bg1"/>
                </a:solidFill>
              </a:rPr>
              <a:t>Appendices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57199"/>
            <a:ext cx="2621666" cy="3416761"/>
          </a:xfrm>
          <a:prstGeom prst="rect">
            <a:avLst/>
          </a:prstGeom>
          <a:noFill/>
          <a:ln w="38100">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711301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4.0 Quality Assurance Board</a:t>
            </a:r>
          </a:p>
        </p:txBody>
      </p:sp>
      <p:sp>
        <p:nvSpPr>
          <p:cNvPr id="3" name="Subtitle 2"/>
          <p:cNvSpPr>
            <a:spLocks noGrp="1"/>
          </p:cNvSpPr>
          <p:nvPr>
            <p:ph type="subTitle" idx="1"/>
          </p:nvPr>
        </p:nvSpPr>
        <p:spPr/>
        <p:txBody>
          <a:bodyPr/>
          <a:lstStyle/>
          <a:p>
            <a:pPr marL="0" indent="0">
              <a:buNone/>
            </a:pPr>
            <a:r>
              <a:rPr lang="en-US" sz="3200" b="1" u="sng" kern="1200" dirty="0" smtClean="0">
                <a:solidFill>
                  <a:schemeClr val="tx1"/>
                </a:solidFill>
                <a:effectLst/>
                <a:latin typeface="+mn-lt"/>
                <a:ea typeface="+mn-ea"/>
                <a:cs typeface="+mn-cs"/>
              </a:rPr>
              <a:t>Quality Assurance Board</a:t>
            </a:r>
            <a:r>
              <a:rPr lang="en-US" sz="3200" b="1" kern="1200" dirty="0" smtClean="0">
                <a:solidFill>
                  <a:schemeClr val="tx1"/>
                </a:solidFill>
                <a:effectLst/>
                <a:latin typeface="+mn-lt"/>
                <a:ea typeface="+mn-ea"/>
                <a:cs typeface="+mn-cs"/>
              </a:rPr>
              <a:t>  </a:t>
            </a:r>
            <a:r>
              <a:rPr lang="en-US" b="1" i="1" dirty="0">
                <a:solidFill>
                  <a:srgbClr val="FF0000"/>
                </a:solidFill>
                <a:latin typeface="Times New Roman"/>
                <a:ea typeface="Times New Roman"/>
              </a:rPr>
              <a:t>-§ 9106, (E)</a:t>
            </a:r>
            <a:endParaRPr lang="en-US" sz="3600" b="1" dirty="0">
              <a:solidFill>
                <a:srgbClr val="FF0000"/>
              </a:solidFill>
              <a:latin typeface="Times New Roman"/>
              <a:ea typeface="Times New Roman"/>
            </a:endParaRPr>
          </a:p>
          <a:p>
            <a:pPr marL="0" lvl="0" indent="0">
              <a:buNone/>
            </a:pPr>
            <a:endParaRPr lang="en-US" sz="3200" b="1" u="sng" kern="1200" dirty="0" smtClean="0">
              <a:solidFill>
                <a:schemeClr val="tx1"/>
              </a:solidFill>
              <a:effectLst/>
              <a:latin typeface="+mn-lt"/>
              <a:ea typeface="+mn-ea"/>
              <a:cs typeface="+mn-cs"/>
            </a:endParaRPr>
          </a:p>
        </p:txBody>
      </p:sp>
      <p:sp>
        <p:nvSpPr>
          <p:cNvPr id="7" name="Rounded Rectangle 6"/>
          <p:cNvSpPr/>
          <p:nvPr/>
        </p:nvSpPr>
        <p:spPr>
          <a:xfrm>
            <a:off x="228600" y="1524000"/>
            <a:ext cx="8686800" cy="4415155"/>
          </a:xfrm>
          <a:prstGeom prst="roundRect">
            <a:avLst/>
          </a:prstGeom>
          <a:solidFill>
            <a:srgbClr val="FFFFCC"/>
          </a:solidFill>
          <a:ln w="9525">
            <a:solidFill>
              <a:srgbClr val="003300"/>
            </a:solidFill>
            <a:miter lim="800000"/>
            <a:headEnd/>
            <a:tailEnd/>
          </a:ln>
          <a:effectLst>
            <a:outerShdw blurRad="50800" dist="38100" dir="8100000" algn="tr"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114300" marR="0" indent="228600" algn="just">
              <a:spcBef>
                <a:spcPts val="0"/>
              </a:spcBef>
              <a:spcAft>
                <a:spcPts val="0"/>
              </a:spcAft>
              <a:tabLst>
                <a:tab pos="457200" algn="l"/>
                <a:tab pos="914400" algn="l"/>
              </a:tabLst>
            </a:pPr>
            <a:r>
              <a:rPr lang="en-US" sz="2400" i="1" dirty="0">
                <a:effectLst/>
                <a:latin typeface="Times New Roman"/>
                <a:ea typeface="Times New Roman"/>
              </a:rPr>
              <a:t>Within the conservation district a Quality Assurance Board shall be impaneled to establish and administer the grant program. The four-member </a:t>
            </a:r>
            <a:r>
              <a:rPr lang="en-US" sz="2400" i="1" dirty="0" smtClean="0">
                <a:effectLst/>
                <a:latin typeface="Times New Roman"/>
                <a:ea typeface="Times New Roman"/>
              </a:rPr>
              <a:t>QAB is </a:t>
            </a:r>
            <a:r>
              <a:rPr lang="en-US" sz="2400" i="1" dirty="0">
                <a:effectLst/>
                <a:latin typeface="Times New Roman"/>
                <a:ea typeface="Times New Roman"/>
              </a:rPr>
              <a:t>to be comprised of </a:t>
            </a:r>
            <a:r>
              <a:rPr lang="en-US" sz="2400" i="1" dirty="0">
                <a:solidFill>
                  <a:srgbClr val="FF0000"/>
                </a:solidFill>
                <a:effectLst/>
                <a:latin typeface="Times New Roman"/>
                <a:ea typeface="Times New Roman"/>
              </a:rPr>
              <a:t>a nonvoting chairman appointed by the conservation district </a:t>
            </a:r>
            <a:r>
              <a:rPr lang="en-US" sz="2400" i="1" dirty="0">
                <a:effectLst/>
                <a:latin typeface="Times New Roman"/>
                <a:ea typeface="Times New Roman"/>
              </a:rPr>
              <a:t>directors and </a:t>
            </a:r>
            <a:r>
              <a:rPr lang="en-US" sz="2400" i="1" dirty="0">
                <a:solidFill>
                  <a:srgbClr val="FF0000"/>
                </a:solidFill>
                <a:effectLst/>
                <a:latin typeface="Times New Roman"/>
                <a:ea typeface="Times New Roman"/>
              </a:rPr>
              <a:t>one local representative appointed by each of the following entities: </a:t>
            </a:r>
            <a:endParaRPr lang="en-US" sz="2800" dirty="0">
              <a:solidFill>
                <a:srgbClr val="FF0000"/>
              </a:solidFill>
              <a:effectLst/>
              <a:latin typeface="Times New Roman"/>
              <a:ea typeface="Times New Roman"/>
            </a:endParaRPr>
          </a:p>
          <a:p>
            <a:pPr marL="114300" marR="0" indent="228600" algn="just">
              <a:spcBef>
                <a:spcPts val="0"/>
              </a:spcBef>
              <a:spcAft>
                <a:spcPts val="0"/>
              </a:spcAft>
              <a:tabLst>
                <a:tab pos="457200" algn="l"/>
                <a:tab pos="914400" algn="l"/>
              </a:tabLst>
            </a:pPr>
            <a:r>
              <a:rPr lang="en-US" sz="2400" i="1" dirty="0">
                <a:solidFill>
                  <a:srgbClr val="FF0000"/>
                </a:solidFill>
                <a:effectLst/>
                <a:latin typeface="Times New Roman"/>
                <a:ea typeface="Times New Roman"/>
              </a:rPr>
              <a:t>(1) The Federal Natural Resource Conservation Service </a:t>
            </a:r>
            <a:endParaRPr lang="en-US" sz="2800" dirty="0">
              <a:solidFill>
                <a:srgbClr val="FF0000"/>
              </a:solidFill>
              <a:effectLst/>
              <a:latin typeface="Times New Roman"/>
              <a:ea typeface="Times New Roman"/>
            </a:endParaRPr>
          </a:p>
          <a:p>
            <a:pPr marL="114300" marR="0" indent="228600" algn="just">
              <a:spcBef>
                <a:spcPts val="0"/>
              </a:spcBef>
              <a:spcAft>
                <a:spcPts val="0"/>
              </a:spcAft>
              <a:tabLst>
                <a:tab pos="457200" algn="l"/>
                <a:tab pos="914400" algn="l"/>
              </a:tabLst>
            </a:pPr>
            <a:r>
              <a:rPr lang="en-US" sz="2400" i="1" dirty="0">
                <a:solidFill>
                  <a:srgbClr val="FF0000"/>
                </a:solidFill>
                <a:effectLst/>
                <a:latin typeface="Times New Roman"/>
                <a:ea typeface="Times New Roman"/>
              </a:rPr>
              <a:t>(2) The Pennsylvania Fish and Boat Commission </a:t>
            </a:r>
            <a:endParaRPr lang="en-US" sz="2800" dirty="0">
              <a:solidFill>
                <a:srgbClr val="FF0000"/>
              </a:solidFill>
              <a:effectLst/>
              <a:latin typeface="Times New Roman"/>
              <a:ea typeface="Times New Roman"/>
            </a:endParaRPr>
          </a:p>
          <a:p>
            <a:pPr marL="114300" marR="0" indent="228600" algn="just">
              <a:spcBef>
                <a:spcPts val="0"/>
              </a:spcBef>
              <a:spcAft>
                <a:spcPts val="0"/>
              </a:spcAft>
              <a:tabLst>
                <a:tab pos="457200" algn="l"/>
                <a:tab pos="914400" algn="l"/>
              </a:tabLst>
            </a:pPr>
            <a:r>
              <a:rPr lang="en-US" sz="2400" i="1" dirty="0">
                <a:solidFill>
                  <a:srgbClr val="FF0000"/>
                </a:solidFill>
                <a:effectLst/>
                <a:latin typeface="Times New Roman"/>
                <a:ea typeface="Times New Roman"/>
              </a:rPr>
              <a:t>(3) The county conservation district </a:t>
            </a:r>
            <a:endParaRPr lang="en-US" sz="2800" dirty="0">
              <a:solidFill>
                <a:srgbClr val="FF0000"/>
              </a:solidFill>
              <a:effectLst/>
              <a:latin typeface="Times New Roman"/>
              <a:ea typeface="Times New Roman"/>
            </a:endParaRPr>
          </a:p>
          <a:p>
            <a:pPr marL="114300" marR="0" indent="228600" algn="just">
              <a:spcBef>
                <a:spcPts val="0"/>
              </a:spcBef>
              <a:spcAft>
                <a:spcPts val="0"/>
              </a:spcAft>
              <a:tabLst>
                <a:tab pos="457200" algn="l"/>
                <a:tab pos="914400" algn="l"/>
              </a:tabLst>
            </a:pPr>
            <a:r>
              <a:rPr lang="en-US" sz="2400" i="1" dirty="0">
                <a:effectLst/>
                <a:latin typeface="Times New Roman"/>
                <a:ea typeface="Times New Roman"/>
              </a:rPr>
              <a:t>If circumstances require, the chairman may vote to decide a tie vote. </a:t>
            </a:r>
            <a:endParaRPr lang="en-US" sz="2800" dirty="0">
              <a:effectLst/>
              <a:latin typeface="Times New Roman"/>
              <a:ea typeface="Times New Roman"/>
            </a:endParaRPr>
          </a:p>
        </p:txBody>
      </p:sp>
      <p:sp>
        <p:nvSpPr>
          <p:cNvPr id="8"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383419620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4.0 Quality Assurance Board</a:t>
            </a:r>
          </a:p>
        </p:txBody>
      </p:sp>
      <p:sp>
        <p:nvSpPr>
          <p:cNvPr id="3" name="Subtitle 2"/>
          <p:cNvSpPr>
            <a:spLocks noGrp="1"/>
          </p:cNvSpPr>
          <p:nvPr>
            <p:ph type="subTitle" idx="1"/>
          </p:nvPr>
        </p:nvSpPr>
        <p:spPr/>
        <p:txBody>
          <a:bodyPr/>
          <a:lstStyle/>
          <a:p>
            <a:pPr marL="0" indent="0">
              <a:buNone/>
            </a:pPr>
            <a:r>
              <a:rPr lang="en-US" sz="3200" b="1" u="sng" kern="1200" dirty="0" smtClean="0">
                <a:solidFill>
                  <a:schemeClr val="tx1"/>
                </a:solidFill>
                <a:effectLst/>
              </a:rPr>
              <a:t>Quality Assurance Board</a:t>
            </a:r>
            <a:r>
              <a:rPr lang="en-US" sz="3200" b="1" kern="1200" dirty="0" smtClean="0">
                <a:solidFill>
                  <a:schemeClr val="tx1"/>
                </a:solidFill>
                <a:effectLst/>
              </a:rPr>
              <a:t>  </a:t>
            </a:r>
            <a:r>
              <a:rPr lang="en-US" b="1" u="sng" dirty="0" smtClean="0">
                <a:solidFill>
                  <a:srgbClr val="FF0000"/>
                </a:solidFill>
                <a:ea typeface="Times New Roman"/>
              </a:rPr>
              <a:t>Why?</a:t>
            </a:r>
          </a:p>
          <a:p>
            <a:pPr marL="0" indent="0">
              <a:buNone/>
            </a:pPr>
            <a:endParaRPr lang="en-US" sz="3600" dirty="0">
              <a:ea typeface="Times New Roman"/>
            </a:endParaRPr>
          </a:p>
          <a:p>
            <a:pPr marL="0" lvl="0" indent="0">
              <a:buNone/>
            </a:pPr>
            <a:endParaRPr lang="en-US" sz="3200" b="1" u="sng" kern="1200" dirty="0" smtClean="0">
              <a:solidFill>
                <a:schemeClr val="tx1"/>
              </a:solidFill>
              <a:effectLst/>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17007134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smtClean="0">
                <a:effectLst/>
              </a:rPr>
              <a:t>DG&amp;LVR Administrative Manual</a:t>
            </a:r>
          </a:p>
          <a:p>
            <a:pPr marL="0" lvl="0" indent="0">
              <a:buNone/>
            </a:pPr>
            <a:r>
              <a:rPr lang="en-US" sz="1800" b="1" kern="1200" dirty="0" smtClean="0">
                <a:effectLst/>
              </a:rPr>
              <a:t>Approved by SCC 11/12/14</a:t>
            </a:r>
          </a:p>
          <a:p>
            <a:pPr marL="514350" indent="-514350">
              <a:buFont typeface="+mj-lt"/>
              <a:buAutoNum type="arabicParenR"/>
            </a:pPr>
            <a:r>
              <a:rPr lang="en-US" sz="2000" dirty="0"/>
              <a:t>Introduction</a:t>
            </a:r>
          </a:p>
          <a:p>
            <a:pPr marL="514350" indent="-514350">
              <a:buFont typeface="+mj-lt"/>
              <a:buAutoNum type="arabicParenR"/>
            </a:pPr>
            <a:r>
              <a:rPr lang="en-US" sz="2000" dirty="0"/>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b="1" dirty="0">
                <a:solidFill>
                  <a:srgbClr val="FF0000"/>
                </a:solidFill>
              </a:rPr>
              <a:t>Quality Assurance </a:t>
            </a:r>
            <a:r>
              <a:rPr lang="en-US" sz="2000" b="1" dirty="0" smtClean="0">
                <a:solidFill>
                  <a:srgbClr val="FF0000"/>
                </a:solidFill>
              </a:rPr>
              <a:t>Board Role</a:t>
            </a:r>
            <a:endParaRPr lang="en-US" sz="2000" b="1" dirty="0">
              <a:solidFill>
                <a:srgbClr val="FF0000"/>
              </a:solidFill>
            </a:endParaRPr>
          </a:p>
          <a:p>
            <a:pPr marL="514350" indent="-514350">
              <a:buFont typeface="+mj-lt"/>
              <a:buAutoNum type="arabicParenR"/>
            </a:pPr>
            <a:r>
              <a:rPr lang="en-US" sz="2000" dirty="0"/>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dirty="0"/>
              <a:t>Permits and Other Requirements</a:t>
            </a:r>
          </a:p>
          <a:p>
            <a:pPr marL="0" indent="0">
              <a:buFont typeface="+mj-lt"/>
              <a:buNone/>
            </a:pPr>
            <a:r>
              <a:rPr lang="en-US" sz="2000" dirty="0" smtClean="0"/>
              <a:t>Appendices</a:t>
            </a:r>
          </a:p>
          <a:p>
            <a:pPr marL="0" indent="0">
              <a:buFont typeface="+mj-lt"/>
              <a:buNone/>
            </a:pPr>
            <a:endParaRPr lang="en-US" sz="1800" b="1" dirty="0"/>
          </a:p>
          <a:p>
            <a:pPr marL="0" indent="0" algn="ctr">
              <a:buFont typeface="+mj-lt"/>
              <a:buNone/>
            </a:pPr>
            <a:r>
              <a:rPr lang="en-US" sz="1800" b="1" dirty="0" smtClean="0"/>
              <a:t>Available online.</a:t>
            </a:r>
          </a:p>
          <a:p>
            <a:pPr marL="0" indent="0" algn="ctr">
              <a:buFont typeface="+mj-lt"/>
              <a:buNone/>
            </a:pPr>
            <a:r>
              <a:rPr lang="en-US" sz="1800" b="1" dirty="0" smtClean="0"/>
              <a:t>Hard Copies being printed for CDs.</a:t>
            </a:r>
            <a:endParaRPr lang="en-US" sz="1800" b="1" dirty="0"/>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smtClean="0">
                <a:solidFill>
                  <a:srgbClr val="FF0000"/>
                </a:solidFill>
              </a:rPr>
              <a:t>4) QAB Role</a:t>
            </a:r>
          </a:p>
          <a:p>
            <a:endParaRPr lang="en-US" sz="2400" b="1" dirty="0" smtClean="0">
              <a:solidFill>
                <a:prstClr val="black"/>
              </a:solidFill>
            </a:endParaRPr>
          </a:p>
          <a:p>
            <a:r>
              <a:rPr lang="en-US" sz="2400" b="1" dirty="0" smtClean="0">
                <a:solidFill>
                  <a:prstClr val="black"/>
                </a:solidFill>
              </a:rPr>
              <a:t>Defines composition and function of QAB</a:t>
            </a:r>
          </a:p>
          <a:p>
            <a:endParaRPr lang="en-US" sz="2400" b="1" dirty="0">
              <a:solidFill>
                <a:prstClr val="black"/>
              </a:solidFill>
            </a:endParaRPr>
          </a:p>
          <a:p>
            <a:r>
              <a:rPr lang="en-US" sz="2400" b="1" dirty="0" smtClean="0">
                <a:solidFill>
                  <a:prstClr val="black"/>
                </a:solidFill>
              </a:rPr>
              <a:t>Composition</a:t>
            </a:r>
          </a:p>
          <a:p>
            <a:endParaRPr lang="en-US" sz="2400" b="1" dirty="0" smtClean="0">
              <a:solidFill>
                <a:prstClr val="black"/>
              </a:solidFill>
            </a:endParaRPr>
          </a:p>
          <a:p>
            <a:r>
              <a:rPr lang="en-US" sz="2400" b="1" dirty="0" smtClean="0">
                <a:solidFill>
                  <a:prstClr val="black"/>
                </a:solidFill>
              </a:rPr>
              <a:t>Meeting Requirements</a:t>
            </a:r>
          </a:p>
          <a:p>
            <a:endParaRPr lang="en-US" sz="2400" b="1" dirty="0" smtClean="0">
              <a:solidFill>
                <a:prstClr val="black"/>
              </a:solidFill>
            </a:endParaRPr>
          </a:p>
          <a:p>
            <a:r>
              <a:rPr lang="en-US" sz="2400" b="1" dirty="0" smtClean="0">
                <a:solidFill>
                  <a:prstClr val="black"/>
                </a:solidFill>
              </a:rPr>
              <a:t>QAB Role in Projects</a:t>
            </a:r>
          </a:p>
          <a:p>
            <a:endParaRPr lang="en-US" sz="2400" b="1" dirty="0" smtClean="0">
              <a:solidFill>
                <a:prstClr val="black"/>
              </a:solidFill>
            </a:endParaRPr>
          </a:p>
          <a:p>
            <a:r>
              <a:rPr lang="en-US" sz="2400" b="1" dirty="0" smtClean="0">
                <a:solidFill>
                  <a:prstClr val="black"/>
                </a:solidFill>
              </a:rPr>
              <a:t>QAB Role in Policy</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smtClean="0"/>
              <a:t>Administrative Manual</a:t>
            </a:r>
            <a:endParaRPr lang="en-US" dirty="0"/>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smtClean="0">
                <a:solidFill>
                  <a:srgbClr val="FF0000"/>
                </a:solidFill>
              </a:rPr>
              <a:t>Training Follows Manual!</a:t>
            </a:r>
            <a:endParaRPr lang="en-US" sz="2000" dirty="0">
              <a:solidFill>
                <a:srgbClr val="FF0000"/>
              </a:solidFill>
            </a:endParaRP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Introduction</a:t>
            </a:r>
            <a:endParaRPr lang="en-US" dirty="0">
              <a:solidFill>
                <a:srgbClr val="FFFFCC"/>
              </a:solidFill>
            </a:endParaRPr>
          </a:p>
        </p:txBody>
      </p:sp>
    </p:spTree>
    <p:extLst>
      <p:ext uri="{BB962C8B-B14F-4D97-AF65-F5344CB8AC3E}">
        <p14:creationId xmlns:p14="http://schemas.microsoft.com/office/powerpoint/2010/main" val="346600305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4.0 Quality Assurance Board</a:t>
            </a:r>
          </a:p>
        </p:txBody>
      </p:sp>
      <p:sp>
        <p:nvSpPr>
          <p:cNvPr id="3" name="Subtitle 2"/>
          <p:cNvSpPr>
            <a:spLocks noGrp="1"/>
          </p:cNvSpPr>
          <p:nvPr>
            <p:ph type="subTitle" idx="1"/>
          </p:nvPr>
        </p:nvSpPr>
        <p:spPr>
          <a:xfrm>
            <a:off x="457200" y="762000"/>
            <a:ext cx="8382000" cy="5791200"/>
          </a:xfrm>
        </p:spPr>
        <p:txBody>
          <a:bodyPr/>
          <a:lstStyle/>
          <a:p>
            <a:pPr marL="0" indent="0">
              <a:buNone/>
            </a:pPr>
            <a:r>
              <a:rPr lang="en-US" b="1" u="sng" dirty="0"/>
              <a:t>Quality Assurance Board</a:t>
            </a:r>
            <a:r>
              <a:rPr lang="en-US" b="1" dirty="0"/>
              <a:t>  </a:t>
            </a:r>
            <a:r>
              <a:rPr lang="en-US" b="1" u="sng" dirty="0">
                <a:solidFill>
                  <a:srgbClr val="FF0000"/>
                </a:solidFill>
                <a:ea typeface="Times New Roman"/>
              </a:rPr>
              <a:t>Why?</a:t>
            </a:r>
          </a:p>
          <a:p>
            <a:pPr marL="0" indent="0">
              <a:buNone/>
            </a:pPr>
            <a:endParaRPr lang="en-US" sz="3600" dirty="0">
              <a:ea typeface="Times New Roman"/>
            </a:endParaRPr>
          </a:p>
          <a:p>
            <a:pPr marL="0" indent="0">
              <a:buNone/>
            </a:pPr>
            <a:r>
              <a:rPr lang="en-US" sz="3600" b="1" u="sng" dirty="0" smtClean="0">
                <a:solidFill>
                  <a:srgbClr val="FF0000"/>
                </a:solidFill>
                <a:ea typeface="Times New Roman"/>
              </a:rPr>
              <a:t>Local Involvement and Control</a:t>
            </a:r>
          </a:p>
          <a:p>
            <a:pPr marL="0" indent="0">
              <a:buNone/>
            </a:pPr>
            <a:r>
              <a:rPr lang="en-US" sz="3600" u="sng" dirty="0" smtClean="0">
                <a:ea typeface="Times New Roman"/>
              </a:rPr>
              <a:t>NRCS</a:t>
            </a:r>
            <a:r>
              <a:rPr lang="en-US" sz="3600" dirty="0" smtClean="0">
                <a:ea typeface="Times New Roman"/>
              </a:rPr>
              <a:t> – Federal: </a:t>
            </a:r>
            <a:r>
              <a:rPr lang="en-US" dirty="0" smtClean="0">
                <a:ea typeface="Times New Roman"/>
              </a:rPr>
              <a:t>conservation and erosion</a:t>
            </a:r>
            <a:endParaRPr lang="en-US" sz="3600" dirty="0" smtClean="0">
              <a:ea typeface="Times New Roman"/>
            </a:endParaRPr>
          </a:p>
          <a:p>
            <a:pPr marL="0" indent="0">
              <a:buNone/>
            </a:pPr>
            <a:r>
              <a:rPr lang="en-US" sz="3600" u="sng" dirty="0" smtClean="0">
                <a:ea typeface="Times New Roman"/>
              </a:rPr>
              <a:t>PAFBC</a:t>
            </a:r>
            <a:r>
              <a:rPr lang="en-US" sz="3600" dirty="0" smtClean="0">
                <a:ea typeface="Times New Roman"/>
              </a:rPr>
              <a:t> – State: </a:t>
            </a:r>
            <a:r>
              <a:rPr lang="en-US" dirty="0">
                <a:ea typeface="Times New Roman"/>
              </a:rPr>
              <a:t>a</a:t>
            </a:r>
            <a:r>
              <a:rPr lang="en-US" dirty="0" smtClean="0">
                <a:ea typeface="Times New Roman"/>
              </a:rPr>
              <a:t>quatics and hydrology</a:t>
            </a:r>
          </a:p>
          <a:p>
            <a:pPr marL="0" indent="0">
              <a:buNone/>
            </a:pPr>
            <a:r>
              <a:rPr lang="en-US" sz="3600" u="sng" dirty="0" smtClean="0">
                <a:ea typeface="Times New Roman"/>
              </a:rPr>
              <a:t>District</a:t>
            </a:r>
            <a:r>
              <a:rPr lang="en-US" sz="3600" dirty="0" smtClean="0">
                <a:ea typeface="Times New Roman"/>
              </a:rPr>
              <a:t> – County: </a:t>
            </a:r>
            <a:r>
              <a:rPr lang="en-US" dirty="0" smtClean="0">
                <a:ea typeface="Times New Roman"/>
              </a:rPr>
              <a:t>conservation multi-discipline</a:t>
            </a:r>
          </a:p>
          <a:p>
            <a:pPr marL="0" indent="0">
              <a:buNone/>
            </a:pPr>
            <a:endParaRPr lang="en-US" dirty="0">
              <a:ea typeface="Times New Roman"/>
            </a:endParaRPr>
          </a:p>
          <a:p>
            <a:pPr marL="0" indent="0">
              <a:buNone/>
            </a:pPr>
            <a:r>
              <a:rPr lang="en-US" dirty="0" smtClean="0">
                <a:ea typeface="Times New Roman"/>
              </a:rPr>
              <a:t>Who knows best for the County?  </a:t>
            </a:r>
          </a:p>
          <a:p>
            <a:pPr marL="0" indent="0">
              <a:buNone/>
            </a:pPr>
            <a:r>
              <a:rPr lang="en-US" dirty="0" smtClean="0">
                <a:ea typeface="Times New Roman"/>
              </a:rPr>
              <a:t>People in the County!</a:t>
            </a:r>
            <a:endParaRPr lang="en-US" dirty="0">
              <a:ea typeface="Times New Roman"/>
            </a:endParaRPr>
          </a:p>
          <a:p>
            <a:pPr marL="0" lvl="0" indent="0">
              <a:buNone/>
            </a:pPr>
            <a:endParaRPr lang="en-US" sz="3200" b="1" u="sng" kern="1200" dirty="0" smtClean="0">
              <a:solidFill>
                <a:schemeClr val="tx1"/>
              </a:solidFill>
              <a:effectLst/>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176782290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4.0 Quality Assurance Board</a:t>
            </a:r>
          </a:p>
        </p:txBody>
      </p:sp>
      <p:sp>
        <p:nvSpPr>
          <p:cNvPr id="3" name="Subtitle 2"/>
          <p:cNvSpPr>
            <a:spLocks noGrp="1"/>
          </p:cNvSpPr>
          <p:nvPr>
            <p:ph type="subTitle" idx="1"/>
          </p:nvPr>
        </p:nvSpPr>
        <p:spPr/>
        <p:txBody>
          <a:bodyPr/>
          <a:lstStyle/>
          <a:p>
            <a:pPr marL="0" lvl="0" indent="0">
              <a:buNone/>
            </a:pPr>
            <a:r>
              <a:rPr lang="en-US" sz="3200" b="1" u="sng" kern="1200" dirty="0" smtClean="0">
                <a:solidFill>
                  <a:schemeClr val="tx1"/>
                </a:solidFill>
                <a:effectLst/>
                <a:latin typeface="+mn-lt"/>
                <a:ea typeface="+mn-ea"/>
                <a:cs typeface="+mn-cs"/>
              </a:rPr>
              <a:t>Quality Assurance Board</a:t>
            </a:r>
          </a:p>
          <a:p>
            <a:pPr lvl="0"/>
            <a:r>
              <a:rPr lang="en-US" sz="3200" b="1" u="sng" kern="1200" dirty="0" smtClean="0">
                <a:solidFill>
                  <a:schemeClr val="tx1"/>
                </a:solidFill>
                <a:effectLst/>
                <a:latin typeface="+mn-lt"/>
                <a:ea typeface="+mn-ea"/>
                <a:cs typeface="+mn-cs"/>
              </a:rPr>
              <a:t>Local control</a:t>
            </a:r>
            <a:r>
              <a:rPr lang="en-US" sz="3200" kern="1200" dirty="0" smtClean="0">
                <a:solidFill>
                  <a:schemeClr val="tx1"/>
                </a:solidFill>
                <a:effectLst/>
                <a:latin typeface="+mn-lt"/>
                <a:ea typeface="+mn-ea"/>
                <a:cs typeface="+mn-cs"/>
              </a:rPr>
              <a:t> within guidelines established by the commission.</a:t>
            </a:r>
            <a:endParaRPr lang="en-US" sz="4400" kern="1200" dirty="0" smtClean="0">
              <a:solidFill>
                <a:schemeClr val="tx1"/>
              </a:solidFill>
              <a:effectLst/>
              <a:latin typeface="+mn-lt"/>
              <a:ea typeface="+mn-ea"/>
              <a:cs typeface="+mn-cs"/>
            </a:endParaRPr>
          </a:p>
          <a:p>
            <a:pPr lvl="0"/>
            <a:r>
              <a:rPr lang="en-US" sz="3200" kern="1200" dirty="0" smtClean="0">
                <a:solidFill>
                  <a:schemeClr val="tx1"/>
                </a:solidFill>
                <a:effectLst/>
                <a:latin typeface="+mn-lt"/>
                <a:ea typeface="+mn-ea"/>
                <a:cs typeface="+mn-cs"/>
              </a:rPr>
              <a:t>QAB’s purpose is to advise and assist the conservation district board.</a:t>
            </a:r>
            <a:endParaRPr lang="en-US" sz="4400" kern="1200" dirty="0" smtClean="0">
              <a:solidFill>
                <a:schemeClr val="tx1"/>
              </a:solidFill>
              <a:effectLst/>
              <a:latin typeface="+mn-lt"/>
              <a:ea typeface="+mn-ea"/>
              <a:cs typeface="+mn-cs"/>
            </a:endParaRPr>
          </a:p>
          <a:p>
            <a:pPr lvl="1"/>
            <a:r>
              <a:rPr lang="en-US" sz="3200" kern="1200" dirty="0" smtClean="0">
                <a:solidFill>
                  <a:srgbClr val="FF0000"/>
                </a:solidFill>
                <a:effectLst/>
              </a:rPr>
              <a:t>QAB is advisory only</a:t>
            </a:r>
            <a:endParaRPr lang="en-US" sz="3200" dirty="0">
              <a:solidFill>
                <a:srgbClr val="FF0000"/>
              </a:solidFill>
            </a:endParaRPr>
          </a:p>
          <a:p>
            <a:pPr lvl="1"/>
            <a:r>
              <a:rPr lang="en-US" sz="3200" kern="1200" dirty="0" smtClean="0">
                <a:solidFill>
                  <a:srgbClr val="FF0000"/>
                </a:solidFill>
                <a:effectLst/>
              </a:rPr>
              <a:t>District </a:t>
            </a:r>
            <a:r>
              <a:rPr lang="en-US" sz="3200" dirty="0">
                <a:solidFill>
                  <a:srgbClr val="FF0000"/>
                </a:solidFill>
              </a:rPr>
              <a:t>B</a:t>
            </a:r>
            <a:r>
              <a:rPr lang="en-US" sz="3200" kern="1200" dirty="0" smtClean="0">
                <a:solidFill>
                  <a:srgbClr val="FF0000"/>
                </a:solidFill>
                <a:effectLst/>
              </a:rPr>
              <a:t>oard has the final say</a:t>
            </a: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91775445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4.1 QAB Composition</a:t>
            </a:r>
          </a:p>
        </p:txBody>
      </p:sp>
      <p:sp>
        <p:nvSpPr>
          <p:cNvPr id="3" name="Subtitle 2"/>
          <p:cNvSpPr>
            <a:spLocks noGrp="1"/>
          </p:cNvSpPr>
          <p:nvPr>
            <p:ph type="subTitle" idx="1"/>
          </p:nvPr>
        </p:nvSpPr>
        <p:spPr>
          <a:xfrm>
            <a:off x="457200" y="609600"/>
            <a:ext cx="8229600" cy="6248400"/>
          </a:xfrm>
        </p:spPr>
        <p:txBody>
          <a:bodyPr>
            <a:normAutofit fontScale="92500"/>
          </a:bodyPr>
          <a:lstStyle/>
          <a:p>
            <a:pPr marL="0" lvl="0" indent="0">
              <a:buNone/>
            </a:pPr>
            <a:r>
              <a:rPr lang="en-US" sz="3200" kern="1200" dirty="0" smtClean="0">
                <a:solidFill>
                  <a:schemeClr val="tx1"/>
                </a:solidFill>
                <a:effectLst/>
                <a:latin typeface="+mn-lt"/>
                <a:ea typeface="+mn-ea"/>
                <a:cs typeface="+mn-cs"/>
              </a:rPr>
              <a:t>Composition of  the QAB is established by law:</a:t>
            </a:r>
            <a:endParaRPr lang="en-US" sz="4400" kern="1200" dirty="0" smtClean="0">
              <a:solidFill>
                <a:schemeClr val="tx1"/>
              </a:solidFill>
              <a:effectLst/>
              <a:latin typeface="+mn-lt"/>
              <a:ea typeface="+mn-ea"/>
              <a:cs typeface="+mn-cs"/>
            </a:endParaRPr>
          </a:p>
          <a:p>
            <a:pPr lvl="1"/>
            <a:r>
              <a:rPr lang="en-US" sz="2800" u="sng" kern="1200" dirty="0" smtClean="0">
                <a:solidFill>
                  <a:schemeClr val="tx1"/>
                </a:solidFill>
                <a:effectLst/>
                <a:latin typeface="+mn-lt"/>
                <a:ea typeface="+mn-ea"/>
                <a:cs typeface="+mn-cs"/>
              </a:rPr>
              <a:t>Only</a:t>
            </a:r>
            <a:r>
              <a:rPr lang="en-US" sz="2800" kern="1200" dirty="0" smtClean="0">
                <a:solidFill>
                  <a:schemeClr val="tx1"/>
                </a:solidFill>
                <a:effectLst/>
                <a:latin typeface="+mn-lt"/>
                <a:ea typeface="+mn-ea"/>
                <a:cs typeface="+mn-cs"/>
              </a:rPr>
              <a:t> 4 members</a:t>
            </a:r>
            <a:endParaRPr lang="en-US" sz="4000" kern="1200" dirty="0" smtClean="0">
              <a:solidFill>
                <a:schemeClr val="tx1"/>
              </a:solidFill>
              <a:effectLst/>
              <a:latin typeface="+mn-lt"/>
              <a:ea typeface="+mn-ea"/>
              <a:cs typeface="+mn-cs"/>
            </a:endParaRPr>
          </a:p>
          <a:p>
            <a:pPr lvl="2"/>
            <a:r>
              <a:rPr lang="en-US" sz="2400" kern="1200" dirty="0" smtClean="0">
                <a:solidFill>
                  <a:schemeClr val="tx1"/>
                </a:solidFill>
                <a:effectLst/>
                <a:latin typeface="+mn-lt"/>
                <a:ea typeface="+mn-ea"/>
                <a:cs typeface="+mn-cs"/>
              </a:rPr>
              <a:t>Non-voting chair appointed by district board</a:t>
            </a:r>
            <a:endParaRPr lang="en-US" sz="3600" kern="1200" dirty="0" smtClean="0">
              <a:solidFill>
                <a:schemeClr val="tx1"/>
              </a:solidFill>
              <a:effectLst/>
              <a:latin typeface="+mn-lt"/>
              <a:ea typeface="+mn-ea"/>
              <a:cs typeface="+mn-cs"/>
            </a:endParaRPr>
          </a:p>
          <a:p>
            <a:pPr lvl="2"/>
            <a:r>
              <a:rPr lang="en-US" sz="2400" kern="1200" dirty="0" smtClean="0">
                <a:solidFill>
                  <a:schemeClr val="tx1"/>
                </a:solidFill>
                <a:effectLst/>
                <a:latin typeface="+mn-lt"/>
                <a:ea typeface="+mn-ea"/>
                <a:cs typeface="+mn-cs"/>
              </a:rPr>
              <a:t>One voting member appointed by the district board</a:t>
            </a:r>
            <a:endParaRPr lang="en-US" sz="3600" kern="1200" dirty="0" smtClean="0">
              <a:solidFill>
                <a:schemeClr val="tx1"/>
              </a:solidFill>
              <a:effectLst/>
              <a:latin typeface="+mn-lt"/>
              <a:ea typeface="+mn-ea"/>
              <a:cs typeface="+mn-cs"/>
            </a:endParaRPr>
          </a:p>
          <a:p>
            <a:pPr lvl="2"/>
            <a:r>
              <a:rPr lang="en-US" sz="2400" kern="1200" dirty="0" smtClean="0">
                <a:solidFill>
                  <a:schemeClr val="tx1"/>
                </a:solidFill>
                <a:effectLst/>
                <a:latin typeface="+mn-lt"/>
                <a:ea typeface="+mn-ea"/>
                <a:cs typeface="+mn-cs"/>
              </a:rPr>
              <a:t>One voting member appointed by  Fish and Boat commission</a:t>
            </a:r>
            <a:endParaRPr lang="en-US" sz="3600" kern="1200" dirty="0" smtClean="0">
              <a:solidFill>
                <a:schemeClr val="tx1"/>
              </a:solidFill>
              <a:effectLst/>
              <a:latin typeface="+mn-lt"/>
              <a:ea typeface="+mn-ea"/>
              <a:cs typeface="+mn-cs"/>
            </a:endParaRPr>
          </a:p>
          <a:p>
            <a:pPr lvl="2"/>
            <a:r>
              <a:rPr lang="en-US" sz="2400" kern="1200" dirty="0" smtClean="0">
                <a:solidFill>
                  <a:schemeClr val="tx1"/>
                </a:solidFill>
                <a:effectLst/>
                <a:latin typeface="+mn-lt"/>
                <a:ea typeface="+mn-ea"/>
                <a:cs typeface="+mn-cs"/>
              </a:rPr>
              <a:t>One voting member appointed by NRCS</a:t>
            </a:r>
            <a:endParaRPr lang="en-US" sz="36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Chairman may only vote to decide a tie</a:t>
            </a:r>
            <a:endParaRPr lang="en-US" sz="40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Voting members appointed by the agencies do not have to be employees</a:t>
            </a:r>
            <a:endParaRPr lang="en-US" sz="40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All QAB members are strongly encouraged to take ESM training</a:t>
            </a:r>
            <a:endParaRPr lang="en-US" sz="4000" kern="1200" dirty="0" smtClean="0">
              <a:solidFill>
                <a:schemeClr val="tx1"/>
              </a:solidFill>
              <a:effectLst/>
              <a:latin typeface="+mn-lt"/>
              <a:ea typeface="+mn-ea"/>
              <a:cs typeface="+mn-cs"/>
            </a:endParaRPr>
          </a:p>
          <a:p>
            <a:pPr lvl="2"/>
            <a:r>
              <a:rPr lang="en-US" sz="2400" kern="1200" dirty="0" smtClean="0">
                <a:solidFill>
                  <a:schemeClr val="tx1"/>
                </a:solidFill>
                <a:effectLst/>
                <a:latin typeface="+mn-lt"/>
                <a:ea typeface="+mn-ea"/>
                <a:cs typeface="+mn-cs"/>
              </a:rPr>
              <a:t>At least one district member </a:t>
            </a:r>
            <a:r>
              <a:rPr lang="en-US" sz="2400" u="sng" kern="1200" dirty="0" smtClean="0">
                <a:solidFill>
                  <a:schemeClr val="tx1"/>
                </a:solidFill>
                <a:effectLst/>
                <a:latin typeface="+mn-lt"/>
                <a:ea typeface="+mn-ea"/>
                <a:cs typeface="+mn-cs"/>
              </a:rPr>
              <a:t>must</a:t>
            </a:r>
            <a:r>
              <a:rPr lang="en-US" sz="2400" kern="1200" dirty="0" smtClean="0">
                <a:solidFill>
                  <a:schemeClr val="tx1"/>
                </a:solidFill>
                <a:effectLst/>
                <a:latin typeface="+mn-lt"/>
                <a:ea typeface="+mn-ea"/>
                <a:cs typeface="+mn-cs"/>
              </a:rPr>
              <a:t> take ESM training</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2800" kern="1200" dirty="0" smtClean="0">
                <a:solidFill>
                  <a:schemeClr val="tx1"/>
                </a:solidFill>
                <a:effectLst/>
                <a:latin typeface="+mn-lt"/>
                <a:ea typeface="+mn-ea"/>
                <a:cs typeface="+mn-cs"/>
              </a:rPr>
              <a:t>QAB can have as many advisors as the deem necessary, but advisors are non voting</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190514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ipe(up)">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wipe(up)">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wipe(up)">
                                      <p:cBhvr>
                                        <p:cTn id="17" dur="500"/>
                                        <p:tgtEl>
                                          <p:spTgt spid="3">
                                            <p:txEl>
                                              <p:pRg st="8" end="8"/>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3">
                                            <p:txEl>
                                              <p:pRg st="9" end="9"/>
                                            </p:txEl>
                                          </p:spTgt>
                                        </p:tgtEl>
                                        <p:attrNameLst>
                                          <p:attrName>style.visibility</p:attrName>
                                        </p:attrNameLst>
                                      </p:cBhvr>
                                      <p:to>
                                        <p:strVal val="visible"/>
                                      </p:to>
                                    </p:set>
                                    <p:animEffect transition="in" filter="wipe(up)">
                                      <p:cBhvr>
                                        <p:cTn id="20" dur="500"/>
                                        <p:tgtEl>
                                          <p:spTgt spid="3">
                                            <p:txEl>
                                              <p:pRg st="9" end="9"/>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wipe(up)">
                                      <p:cBhvr>
                                        <p:cTn id="2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Structure and Purpose</a:t>
            </a:r>
            <a:endParaRPr lang="en-US" sz="2600" b="1" kern="1200" dirty="0" smtClean="0">
              <a:solidFill>
                <a:schemeClr val="tx1"/>
              </a:solidFill>
              <a:effectLst/>
              <a:latin typeface="+mj-lt"/>
              <a:ea typeface="+mj-ea"/>
              <a:cs typeface="+mj-cs"/>
            </a:endParaRPr>
          </a:p>
        </p:txBody>
      </p:sp>
      <p:sp>
        <p:nvSpPr>
          <p:cNvPr id="3" name="Subtitle 2"/>
          <p:cNvSpPr>
            <a:spLocks noGrp="1"/>
          </p:cNvSpPr>
          <p:nvPr>
            <p:ph type="subTitle" idx="1"/>
          </p:nvPr>
        </p:nvSpPr>
        <p:spPr/>
        <p:txBody>
          <a:bodyPr>
            <a:normAutofit/>
          </a:bodyPr>
          <a:lstStyle/>
          <a:p>
            <a:pPr marL="0" lvl="0" indent="0">
              <a:buNone/>
            </a:pPr>
            <a:r>
              <a:rPr lang="en-US" b="1" u="sng" dirty="0" smtClean="0"/>
              <a:t>NRCS and PAFBC (not CD) designate their QAB appointees</a:t>
            </a:r>
            <a:endParaRPr lang="en-US" sz="3200" b="1" u="sng" kern="1200" dirty="0" smtClean="0">
              <a:solidFill>
                <a:schemeClr val="tx1"/>
              </a:solidFill>
              <a:effectLst/>
              <a:latin typeface="+mn-lt"/>
              <a:ea typeface="+mn-ea"/>
              <a:cs typeface="+mn-cs"/>
            </a:endParaRPr>
          </a:p>
          <a:p>
            <a:pPr lvl="0"/>
            <a:r>
              <a:rPr lang="en-US" dirty="0" smtClean="0"/>
              <a:t>Does not have to be NRCS/PAFBC employee.</a:t>
            </a:r>
          </a:p>
          <a:p>
            <a:pPr lvl="0"/>
            <a:r>
              <a:rPr lang="en-US" dirty="0" smtClean="0"/>
              <a:t>Can also designate an alternate.</a:t>
            </a:r>
          </a:p>
          <a:p>
            <a:pPr lvl="0"/>
            <a:r>
              <a:rPr lang="en-US" dirty="0" smtClean="0"/>
              <a:t>Should have appointment in writing</a:t>
            </a:r>
          </a:p>
          <a:p>
            <a:pPr lvl="0"/>
            <a:r>
              <a:rPr lang="en-US" i="1" dirty="0" smtClean="0"/>
              <a:t>Sample appointment letter:</a:t>
            </a:r>
          </a:p>
          <a:p>
            <a:pPr lvl="0"/>
            <a:endParaRPr lang="en-US" sz="4400" kern="1200" dirty="0" smtClean="0">
              <a:solidFill>
                <a:schemeClr val="tx1"/>
              </a:solidFill>
              <a:effectLst/>
              <a:latin typeface="+mn-lt"/>
              <a:ea typeface="+mn-ea"/>
              <a:cs typeface="+mn-cs"/>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371637912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Structure and Purpose</a:t>
            </a:r>
            <a:endParaRPr lang="en-US" sz="2600" b="1" kern="1200" dirty="0" smtClean="0">
              <a:solidFill>
                <a:schemeClr val="tx1"/>
              </a:solidFill>
              <a:effectLst/>
              <a:latin typeface="+mj-lt"/>
              <a:ea typeface="+mj-ea"/>
              <a:cs typeface="+mj-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1577"/>
            <a:ext cx="5429250" cy="68364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73963" y="1295400"/>
            <a:ext cx="2748958" cy="369332"/>
          </a:xfrm>
          <a:prstGeom prst="rect">
            <a:avLst/>
          </a:prstGeom>
        </p:spPr>
        <p:txBody>
          <a:bodyPr wrap="none">
            <a:spAutoFit/>
          </a:bodyPr>
          <a:lstStyle/>
          <a:p>
            <a:pPr lvl="0"/>
            <a:r>
              <a:rPr lang="en-US" i="1" dirty="0"/>
              <a:t>Sample appointment letter:</a:t>
            </a:r>
          </a:p>
        </p:txBody>
      </p:sp>
      <p:sp>
        <p:nvSpPr>
          <p:cNvPr id="5" name="Rectangle 4"/>
          <p:cNvSpPr/>
          <p:nvPr/>
        </p:nvSpPr>
        <p:spPr>
          <a:xfrm>
            <a:off x="76200" y="2895600"/>
            <a:ext cx="3276600" cy="1323439"/>
          </a:xfrm>
          <a:prstGeom prst="rect">
            <a:avLst/>
          </a:prstGeom>
        </p:spPr>
        <p:txBody>
          <a:bodyPr wrap="square">
            <a:spAutoFit/>
          </a:bodyPr>
          <a:lstStyle/>
          <a:p>
            <a:pPr lvl="1"/>
            <a:r>
              <a:rPr lang="en-US" sz="2000" b="1" dirty="0"/>
              <a:t>Voting members appointed by the agencies do not have to be employees</a:t>
            </a:r>
            <a:endParaRPr lang="en-US" sz="3200" b="1" dirty="0"/>
          </a:p>
        </p:txBody>
      </p:sp>
      <p:sp>
        <p:nvSpPr>
          <p:cNvPr id="7" name="Rounded Rectangle 6"/>
          <p:cNvSpPr/>
          <p:nvPr/>
        </p:nvSpPr>
        <p:spPr>
          <a:xfrm>
            <a:off x="609600" y="4800600"/>
            <a:ext cx="2209800" cy="1055608"/>
          </a:xfrm>
          <a:prstGeom prst="roundRect">
            <a:avLst/>
          </a:prstGeom>
          <a:solidFill>
            <a:srgbClr val="00B0F0"/>
          </a:solidFill>
          <a:ln w="28575">
            <a:solidFill>
              <a:schemeClr val="tx1"/>
            </a:solidFill>
          </a:ln>
        </p:spPr>
        <p:txBody>
          <a:bodyPr wrap="square">
            <a:spAutoFit/>
          </a:bodyPr>
          <a:lstStyle/>
          <a:p>
            <a:pPr algn="ctr"/>
            <a:r>
              <a:rPr lang="en-US" sz="2800" b="1" dirty="0" smtClean="0">
                <a:solidFill>
                  <a:sysClr val="windowText" lastClr="000000"/>
                </a:solidFill>
              </a:rPr>
              <a:t>Available online</a:t>
            </a:r>
            <a:endParaRPr lang="en-US" sz="2000" dirty="0">
              <a:solidFill>
                <a:sysClr val="windowText" lastClr="000000"/>
              </a:solidFill>
            </a:endParaRPr>
          </a:p>
        </p:txBody>
      </p:sp>
      <p:sp>
        <p:nvSpPr>
          <p:cNvPr id="8"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254185380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4.2 QAB Meetings</a:t>
            </a:r>
          </a:p>
        </p:txBody>
      </p:sp>
      <p:sp>
        <p:nvSpPr>
          <p:cNvPr id="3" name="Subtitle 2"/>
          <p:cNvSpPr>
            <a:spLocks noGrp="1"/>
          </p:cNvSpPr>
          <p:nvPr>
            <p:ph type="subTitle" idx="1"/>
          </p:nvPr>
        </p:nvSpPr>
        <p:spPr/>
        <p:txBody>
          <a:bodyPr>
            <a:normAutofit/>
          </a:bodyPr>
          <a:lstStyle/>
          <a:p>
            <a:pPr marL="0" lvl="0" indent="0">
              <a:buNone/>
            </a:pPr>
            <a:r>
              <a:rPr lang="en-US" sz="3200" b="1" u="sng" kern="1200" dirty="0" smtClean="0">
                <a:solidFill>
                  <a:schemeClr val="tx1"/>
                </a:solidFill>
                <a:effectLst/>
                <a:latin typeface="+mn-lt"/>
                <a:ea typeface="+mn-ea"/>
                <a:cs typeface="+mn-cs"/>
              </a:rPr>
              <a:t>QAB Meetings</a:t>
            </a:r>
          </a:p>
          <a:p>
            <a:pPr lvl="0"/>
            <a:r>
              <a:rPr lang="en-US" sz="3200" kern="1200" dirty="0" smtClean="0">
                <a:solidFill>
                  <a:schemeClr val="tx1"/>
                </a:solidFill>
                <a:effectLst/>
                <a:latin typeface="+mn-lt"/>
                <a:ea typeface="+mn-ea"/>
                <a:cs typeface="+mn-cs"/>
              </a:rPr>
              <a:t>On a regular schedule or as needed</a:t>
            </a:r>
            <a:endParaRPr lang="en-US" sz="4400" kern="1200" dirty="0" smtClean="0">
              <a:solidFill>
                <a:schemeClr val="tx1"/>
              </a:solidFill>
              <a:effectLst/>
              <a:latin typeface="+mn-lt"/>
              <a:ea typeface="+mn-ea"/>
              <a:cs typeface="+mn-cs"/>
            </a:endParaRPr>
          </a:p>
          <a:p>
            <a:pPr lvl="0"/>
            <a:r>
              <a:rPr lang="en-US" sz="3200" kern="1200" dirty="0" smtClean="0">
                <a:solidFill>
                  <a:schemeClr val="tx1"/>
                </a:solidFill>
                <a:effectLst/>
                <a:latin typeface="+mn-lt"/>
                <a:ea typeface="+mn-ea"/>
                <a:cs typeface="+mn-cs"/>
              </a:rPr>
              <a:t>Common action items at a QAB:</a:t>
            </a:r>
            <a:endParaRPr lang="en-US" sz="44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Review grant applications</a:t>
            </a:r>
            <a:endParaRPr lang="en-US" sz="40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Recommend projects for funding to the district board</a:t>
            </a:r>
            <a:endParaRPr lang="en-US" sz="40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Review completed projects</a:t>
            </a:r>
            <a:endParaRPr lang="en-US" sz="40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Recommend local policies to district board</a:t>
            </a:r>
            <a:endParaRPr lang="en-US" sz="4000" kern="1200" dirty="0" smtClean="0">
              <a:solidFill>
                <a:schemeClr val="tx1"/>
              </a:solidFill>
              <a:effectLst/>
              <a:latin typeface="+mn-lt"/>
              <a:ea typeface="+mn-ea"/>
              <a:cs typeface="+mn-cs"/>
            </a:endParaRPr>
          </a:p>
          <a:p>
            <a:pPr lvl="0"/>
            <a:r>
              <a:rPr lang="en-US" sz="3200" kern="1200" dirty="0" smtClean="0">
                <a:solidFill>
                  <a:schemeClr val="tx1"/>
                </a:solidFill>
                <a:effectLst/>
                <a:latin typeface="+mn-lt"/>
                <a:ea typeface="+mn-ea"/>
                <a:cs typeface="+mn-cs"/>
              </a:rPr>
              <a:t>At least </a:t>
            </a:r>
            <a:r>
              <a:rPr lang="en-US" sz="3200" kern="1200" dirty="0" smtClean="0">
                <a:solidFill>
                  <a:schemeClr val="tx1"/>
                </a:solidFill>
                <a:effectLst/>
                <a:latin typeface="+mn-lt"/>
                <a:ea typeface="+mn-ea"/>
                <a:cs typeface="+mn-cs"/>
              </a:rPr>
              <a:t>2 of the 3 voting members (quorum</a:t>
            </a:r>
            <a:r>
              <a:rPr lang="en-US" sz="3200" kern="1200" dirty="0" smtClean="0">
                <a:solidFill>
                  <a:schemeClr val="tx1"/>
                </a:solidFill>
                <a:effectLst/>
                <a:latin typeface="+mn-lt"/>
                <a:ea typeface="+mn-ea"/>
                <a:cs typeface="+mn-cs"/>
              </a:rPr>
              <a:t>) on any recommendations to the district board</a:t>
            </a:r>
            <a:endParaRPr lang="en-US" sz="4400" kern="1200" dirty="0" smtClean="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201641104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4.2 QAB Meetings</a:t>
            </a:r>
            <a:endParaRPr lang="en-US" sz="2600" b="1" kern="1200" dirty="0" smtClean="0">
              <a:solidFill>
                <a:schemeClr val="tx1"/>
              </a:solidFill>
              <a:effectLst/>
              <a:latin typeface="+mj-lt"/>
              <a:ea typeface="+mj-ea"/>
              <a:cs typeface="+mj-cs"/>
            </a:endParaRPr>
          </a:p>
        </p:txBody>
      </p:sp>
      <p:sp>
        <p:nvSpPr>
          <p:cNvPr id="3" name="Subtitle 2"/>
          <p:cNvSpPr>
            <a:spLocks noGrp="1"/>
          </p:cNvSpPr>
          <p:nvPr>
            <p:ph type="subTitle" idx="1"/>
          </p:nvPr>
        </p:nvSpPr>
        <p:spPr/>
        <p:txBody>
          <a:bodyPr>
            <a:normAutofit/>
          </a:bodyPr>
          <a:lstStyle/>
          <a:p>
            <a:pPr marL="0" lvl="0" indent="0">
              <a:buNone/>
            </a:pPr>
            <a:r>
              <a:rPr lang="en-US" sz="3200" b="1" u="sng" kern="1200" dirty="0" smtClean="0">
                <a:solidFill>
                  <a:schemeClr val="tx1"/>
                </a:solidFill>
                <a:effectLst/>
                <a:latin typeface="+mn-lt"/>
                <a:ea typeface="+mn-ea"/>
                <a:cs typeface="+mn-cs"/>
              </a:rPr>
              <a:t>QAB Meetings</a:t>
            </a:r>
            <a:r>
              <a:rPr lang="en-US" b="1" u="sng" dirty="0" smtClean="0"/>
              <a:t> </a:t>
            </a:r>
            <a:r>
              <a:rPr lang="en-US" b="1" u="sng" dirty="0"/>
              <a:t>must be </a:t>
            </a:r>
            <a:r>
              <a:rPr lang="en-US" b="1" u="sng" dirty="0" err="1" smtClean="0"/>
              <a:t>Sunshined</a:t>
            </a:r>
            <a:endParaRPr lang="en-US" sz="4400" b="1" u="sng" dirty="0"/>
          </a:p>
          <a:p>
            <a:pPr lvl="1"/>
            <a:endParaRPr lang="en-US" sz="3600" dirty="0"/>
          </a:p>
        </p:txBody>
      </p:sp>
      <p:sp>
        <p:nvSpPr>
          <p:cNvPr id="4" name="Rounded Rectangle 3"/>
          <p:cNvSpPr/>
          <p:nvPr/>
        </p:nvSpPr>
        <p:spPr>
          <a:xfrm>
            <a:off x="533400" y="1676400"/>
            <a:ext cx="7772400" cy="2219007"/>
          </a:xfrm>
          <a:prstGeom prst="roundRect">
            <a:avLst/>
          </a:prstGeom>
          <a:solidFill>
            <a:srgbClr val="FFFFCC"/>
          </a:solidFill>
          <a:ln w="9525">
            <a:solidFill>
              <a:srgbClr val="003300"/>
            </a:solidFill>
            <a:miter lim="800000"/>
            <a:headEnd/>
            <a:tailEnd/>
          </a:ln>
          <a:effectLst>
            <a:outerShdw blurRad="50800" dist="38100" dir="8100000" algn="tr"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114300" indent="228600" algn="just">
              <a:tabLst>
                <a:tab pos="457200" algn="l"/>
                <a:tab pos="914400" algn="l"/>
              </a:tabLst>
            </a:pPr>
            <a:r>
              <a:rPr lang="en-US" sz="2000" i="1" dirty="0">
                <a:solidFill>
                  <a:prstClr val="black"/>
                </a:solidFill>
                <a:latin typeface="Times New Roman"/>
                <a:ea typeface="Times New Roman"/>
              </a:rPr>
              <a:t>The Pennsylvania Sunshine Act requires all public agencies to </a:t>
            </a:r>
            <a:r>
              <a:rPr lang="en-US" sz="2000" i="1" u="sng" dirty="0">
                <a:solidFill>
                  <a:prstClr val="black"/>
                </a:solidFill>
                <a:latin typeface="Times New Roman"/>
                <a:ea typeface="Times New Roman"/>
              </a:rPr>
              <a:t>take all official actions and conduct all deliberations leading up to official actions </a:t>
            </a:r>
            <a:r>
              <a:rPr lang="en-US" sz="2000" i="1" dirty="0">
                <a:solidFill>
                  <a:prstClr val="black"/>
                </a:solidFill>
                <a:latin typeface="Times New Roman"/>
                <a:ea typeface="Times New Roman"/>
              </a:rPr>
              <a:t>at public meetings. The Act covers all such actions by municipal governing bodies, committees of these governing bodies and municipal boards and commissions. </a:t>
            </a:r>
            <a:endParaRPr lang="en-US" sz="2400" dirty="0">
              <a:solidFill>
                <a:prstClr val="black"/>
              </a:solidFill>
              <a:latin typeface="Times New Roman"/>
              <a:ea typeface="Times New Roman"/>
            </a:endParaRPr>
          </a:p>
          <a:p>
            <a:pPr indent="228600" algn="ctr">
              <a:tabLst>
                <a:tab pos="457200" algn="l"/>
                <a:tab pos="914400" algn="l"/>
              </a:tabLst>
            </a:pPr>
            <a:r>
              <a:rPr lang="en-US" sz="2000" i="1" dirty="0">
                <a:solidFill>
                  <a:prstClr val="black"/>
                </a:solidFill>
                <a:latin typeface="Times New Roman"/>
                <a:ea typeface="Times New Roman"/>
              </a:rPr>
              <a:t>-Open Meetings, the Sunshine Act (Pennsylvania)</a:t>
            </a:r>
            <a:endParaRPr lang="en-US" sz="2400" dirty="0">
              <a:solidFill>
                <a:prstClr val="black"/>
              </a:solidFill>
              <a:latin typeface="Times New Roman"/>
              <a:ea typeface="Times New Roman"/>
            </a:endParaRP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349271311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4.2 QAB Meetings</a:t>
            </a:r>
            <a:endParaRPr lang="en-US" sz="2600" b="1" kern="1200" dirty="0" smtClean="0">
              <a:solidFill>
                <a:schemeClr val="tx1"/>
              </a:solidFill>
              <a:effectLst/>
              <a:latin typeface="+mj-lt"/>
              <a:ea typeface="+mj-ea"/>
              <a:cs typeface="+mj-cs"/>
            </a:endParaRPr>
          </a:p>
        </p:txBody>
      </p:sp>
      <p:sp>
        <p:nvSpPr>
          <p:cNvPr id="3" name="Subtitle 2"/>
          <p:cNvSpPr>
            <a:spLocks noGrp="1"/>
          </p:cNvSpPr>
          <p:nvPr>
            <p:ph type="subTitle" idx="1"/>
          </p:nvPr>
        </p:nvSpPr>
        <p:spPr/>
        <p:txBody>
          <a:bodyPr>
            <a:normAutofit/>
          </a:bodyPr>
          <a:lstStyle/>
          <a:p>
            <a:pPr marL="0" lvl="0" indent="0">
              <a:buNone/>
            </a:pPr>
            <a:r>
              <a:rPr lang="en-US" sz="3200" b="1" u="sng" kern="1200" dirty="0" smtClean="0">
                <a:solidFill>
                  <a:schemeClr val="tx1"/>
                </a:solidFill>
                <a:effectLst/>
                <a:latin typeface="+mn-lt"/>
                <a:ea typeface="+mn-ea"/>
                <a:cs typeface="+mn-cs"/>
              </a:rPr>
              <a:t>QAB Meetings</a:t>
            </a:r>
            <a:r>
              <a:rPr lang="en-US" b="1" u="sng" dirty="0" smtClean="0"/>
              <a:t> </a:t>
            </a:r>
            <a:r>
              <a:rPr lang="en-US" b="1" u="sng" dirty="0"/>
              <a:t>must be </a:t>
            </a:r>
            <a:r>
              <a:rPr lang="en-US" b="1" u="sng" dirty="0" err="1" smtClean="0"/>
              <a:t>Sunshined</a:t>
            </a:r>
            <a:endParaRPr lang="en-US" sz="4400" b="1" u="sng" dirty="0"/>
          </a:p>
          <a:p>
            <a:r>
              <a:rPr lang="en-US" sz="3000" dirty="0"/>
              <a:t>Regular meetings may be noticed in local </a:t>
            </a:r>
            <a:r>
              <a:rPr lang="en-US" sz="3000" dirty="0" smtClean="0"/>
              <a:t>paper.</a:t>
            </a:r>
            <a:endParaRPr lang="en-US" sz="3000" dirty="0"/>
          </a:p>
          <a:p>
            <a:r>
              <a:rPr lang="en-US" sz="3000" dirty="0"/>
              <a:t>As needed meeting </a:t>
            </a:r>
            <a:r>
              <a:rPr lang="en-US" sz="3000" dirty="0" smtClean="0"/>
              <a:t>must </a:t>
            </a:r>
            <a:r>
              <a:rPr lang="en-US" sz="3000" dirty="0"/>
              <a:t>be noticed in </a:t>
            </a:r>
            <a:r>
              <a:rPr lang="en-US" sz="3000" dirty="0" smtClean="0"/>
              <a:t>local </a:t>
            </a:r>
            <a:r>
              <a:rPr lang="en-US" sz="3000" dirty="0"/>
              <a:t>paper at least  24 hours in </a:t>
            </a:r>
            <a:r>
              <a:rPr lang="en-US" sz="3000" dirty="0" smtClean="0"/>
              <a:t>advance.</a:t>
            </a:r>
            <a:endParaRPr lang="en-US" sz="3000" dirty="0"/>
          </a:p>
          <a:p>
            <a:r>
              <a:rPr lang="en-US" sz="3000" dirty="0" smtClean="0"/>
              <a:t>Conference </a:t>
            </a:r>
            <a:r>
              <a:rPr lang="en-US" sz="3000" dirty="0"/>
              <a:t>call meetings are ok, but must still be </a:t>
            </a:r>
            <a:r>
              <a:rPr lang="en-US" sz="3000" dirty="0" err="1" smtClean="0"/>
              <a:t>sunshined</a:t>
            </a:r>
            <a:r>
              <a:rPr lang="en-US" sz="3000" dirty="0" smtClean="0"/>
              <a:t>.</a:t>
            </a:r>
          </a:p>
          <a:p>
            <a:r>
              <a:rPr lang="en-US" sz="2800" dirty="0" smtClean="0"/>
              <a:t>Must </a:t>
            </a:r>
            <a:r>
              <a:rPr lang="en-US" sz="2800" dirty="0"/>
              <a:t>have quorum of voting members (2 of three voting members</a:t>
            </a:r>
            <a:r>
              <a:rPr lang="en-US" sz="2800" dirty="0" smtClean="0"/>
              <a:t>).</a:t>
            </a:r>
          </a:p>
          <a:p>
            <a:pPr lvl="0"/>
            <a:r>
              <a:rPr lang="en-US" sz="2800" dirty="0">
                <a:solidFill>
                  <a:prstClr val="black"/>
                </a:solidFill>
              </a:rPr>
              <a:t>Must keep minutes.</a:t>
            </a:r>
          </a:p>
          <a:p>
            <a:pPr marL="457200" lvl="1" indent="0">
              <a:buNone/>
            </a:pPr>
            <a:endParaRPr lang="en-US" sz="1800" dirty="0" smtClean="0">
              <a:hlinkClick r:id=""/>
            </a:endParaRPr>
          </a:p>
          <a:p>
            <a:pPr marL="457200" lvl="1" indent="0">
              <a:buNone/>
            </a:pPr>
            <a:r>
              <a:rPr lang="en-US" sz="1800" dirty="0" smtClean="0">
                <a:hlinkClick r:id=""/>
              </a:rPr>
              <a:t>http://webpages.charter.net/gdsbmmllp/sunshine.htm</a:t>
            </a:r>
            <a:r>
              <a:rPr lang="en-US" sz="1800" dirty="0" smtClean="0"/>
              <a:t> </a:t>
            </a:r>
            <a:endParaRPr lang="en-US" sz="1800" dirty="0"/>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283961956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4.3 QAB role in projects</a:t>
            </a:r>
          </a:p>
        </p:txBody>
      </p:sp>
      <p:sp>
        <p:nvSpPr>
          <p:cNvPr id="3" name="Subtitle 2"/>
          <p:cNvSpPr>
            <a:spLocks noGrp="1"/>
          </p:cNvSpPr>
          <p:nvPr>
            <p:ph type="subTitle" idx="1"/>
          </p:nvPr>
        </p:nvSpPr>
        <p:spPr/>
        <p:txBody>
          <a:bodyPr>
            <a:normAutofit/>
          </a:bodyPr>
          <a:lstStyle/>
          <a:p>
            <a:pPr marL="0" indent="0">
              <a:buNone/>
            </a:pPr>
            <a:r>
              <a:rPr lang="en-US" b="1" u="sng" dirty="0" smtClean="0"/>
              <a:t>4.3.1 QAB Role: Project Ranking</a:t>
            </a:r>
          </a:p>
          <a:p>
            <a:r>
              <a:rPr lang="en-US" sz="3200" kern="1200" dirty="0" smtClean="0">
                <a:solidFill>
                  <a:schemeClr val="tx1"/>
                </a:solidFill>
                <a:effectLst/>
                <a:latin typeface="+mn-lt"/>
                <a:ea typeface="+mn-ea"/>
                <a:cs typeface="+mn-cs"/>
              </a:rPr>
              <a:t>QAB members should become familiar with applicant’s worksites:</a:t>
            </a:r>
          </a:p>
          <a:p>
            <a:pPr marL="0" indent="0">
              <a:buNone/>
            </a:pPr>
            <a:endParaRPr lang="en-US" sz="32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Site visits as a group</a:t>
            </a:r>
          </a:p>
          <a:p>
            <a:pPr lvl="1"/>
            <a:r>
              <a:rPr lang="en-US" dirty="0" smtClean="0"/>
              <a:t>Site visits individually</a:t>
            </a:r>
            <a:endParaRPr lang="en-US" sz="2800" kern="1200" dirty="0" smtClean="0">
              <a:solidFill>
                <a:schemeClr val="tx1"/>
              </a:solidFill>
              <a:effectLst/>
              <a:latin typeface="+mn-lt"/>
              <a:ea typeface="+mn-ea"/>
              <a:cs typeface="+mn-cs"/>
            </a:endParaRPr>
          </a:p>
          <a:p>
            <a:pPr lvl="1"/>
            <a:r>
              <a:rPr lang="en-US" dirty="0" smtClean="0"/>
              <a:t>Photo tour from District staff</a:t>
            </a:r>
          </a:p>
          <a:p>
            <a:pPr lvl="1"/>
            <a:r>
              <a:rPr lang="en-US" sz="2800" kern="1200" dirty="0" smtClean="0">
                <a:solidFill>
                  <a:schemeClr val="tx1"/>
                </a:solidFill>
                <a:effectLst/>
                <a:latin typeface="+mn-lt"/>
                <a:ea typeface="+mn-ea"/>
                <a:cs typeface="+mn-cs"/>
              </a:rPr>
              <a:t>Paper application review only</a:t>
            </a:r>
          </a:p>
          <a:p>
            <a:pPr lvl="1"/>
            <a:r>
              <a:rPr lang="en-US" dirty="0" smtClean="0"/>
              <a:t>Throw darts at “application dartboard”</a:t>
            </a:r>
            <a:endParaRPr lang="en-US" sz="2800" kern="1200" dirty="0" smtClean="0">
              <a:solidFill>
                <a:schemeClr val="tx1"/>
              </a:solidFill>
              <a:effectLst/>
              <a:latin typeface="+mn-lt"/>
              <a:ea typeface="+mn-ea"/>
              <a:cs typeface="+mn-cs"/>
            </a:endParaRPr>
          </a:p>
        </p:txBody>
      </p:sp>
      <p:sp>
        <p:nvSpPr>
          <p:cNvPr id="5" name="TextBox 4"/>
          <p:cNvSpPr txBox="1"/>
          <p:nvPr/>
        </p:nvSpPr>
        <p:spPr>
          <a:xfrm>
            <a:off x="5930273" y="2969566"/>
            <a:ext cx="1651542" cy="461665"/>
          </a:xfrm>
          <a:prstGeom prst="rect">
            <a:avLst/>
          </a:prstGeom>
          <a:noFill/>
        </p:spPr>
        <p:txBody>
          <a:bodyPr wrap="none" rtlCol="0">
            <a:spAutoFit/>
          </a:bodyPr>
          <a:lstStyle/>
          <a:p>
            <a:r>
              <a:rPr lang="en-US" sz="2400" b="1" dirty="0" smtClean="0">
                <a:solidFill>
                  <a:srgbClr val="FF0000"/>
                </a:solidFill>
              </a:rPr>
              <a:t>Best option</a:t>
            </a:r>
            <a:endParaRPr lang="en-US" sz="2400" b="1" dirty="0">
              <a:solidFill>
                <a:srgbClr val="FF0000"/>
              </a:solidFill>
            </a:endParaRPr>
          </a:p>
        </p:txBody>
      </p:sp>
      <p:sp>
        <p:nvSpPr>
          <p:cNvPr id="6" name="TextBox 5"/>
          <p:cNvSpPr txBox="1"/>
          <p:nvPr/>
        </p:nvSpPr>
        <p:spPr>
          <a:xfrm>
            <a:off x="5612146" y="4567535"/>
            <a:ext cx="2587440" cy="461665"/>
          </a:xfrm>
          <a:prstGeom prst="rect">
            <a:avLst/>
          </a:prstGeom>
          <a:noFill/>
        </p:spPr>
        <p:txBody>
          <a:bodyPr wrap="none" rtlCol="0">
            <a:spAutoFit/>
          </a:bodyPr>
          <a:lstStyle/>
          <a:p>
            <a:r>
              <a:rPr lang="en-US" sz="2400" b="1" dirty="0" smtClean="0">
                <a:solidFill>
                  <a:srgbClr val="FF0000"/>
                </a:solidFill>
              </a:rPr>
              <a:t>Not recommended</a:t>
            </a:r>
            <a:endParaRPr lang="en-US" sz="2400" b="1" dirty="0">
              <a:solidFill>
                <a:srgbClr val="FF0000"/>
              </a:solidFill>
            </a:endParaRPr>
          </a:p>
        </p:txBody>
      </p:sp>
      <p:cxnSp>
        <p:nvCxnSpPr>
          <p:cNvPr id="8" name="Straight Arrow Connector 7"/>
          <p:cNvCxnSpPr/>
          <p:nvPr/>
        </p:nvCxnSpPr>
        <p:spPr>
          <a:xfrm>
            <a:off x="6756044" y="3431231"/>
            <a:ext cx="0" cy="113630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7977320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4.3 QAB role in projects</a:t>
            </a:r>
          </a:p>
        </p:txBody>
      </p:sp>
      <p:sp>
        <p:nvSpPr>
          <p:cNvPr id="3" name="Subtitle 2"/>
          <p:cNvSpPr>
            <a:spLocks noGrp="1"/>
          </p:cNvSpPr>
          <p:nvPr>
            <p:ph type="subTitle" idx="1"/>
          </p:nvPr>
        </p:nvSpPr>
        <p:spPr/>
        <p:txBody>
          <a:bodyPr>
            <a:normAutofit/>
          </a:bodyPr>
          <a:lstStyle/>
          <a:p>
            <a:pPr marL="0" indent="0">
              <a:buNone/>
            </a:pPr>
            <a:r>
              <a:rPr lang="en-US" b="1" u="sng" dirty="0" smtClean="0"/>
              <a:t>4.3.1 QAB Role: Project Ranking</a:t>
            </a:r>
          </a:p>
          <a:p>
            <a:r>
              <a:rPr lang="en-US" sz="3200" kern="1200" dirty="0" smtClean="0">
                <a:solidFill>
                  <a:schemeClr val="tx1"/>
                </a:solidFill>
                <a:effectLst/>
                <a:latin typeface="+mn-lt"/>
                <a:ea typeface="+mn-ea"/>
                <a:cs typeface="+mn-cs"/>
              </a:rPr>
              <a:t>Each County must have written Project Ranking Criteria</a:t>
            </a:r>
          </a:p>
          <a:p>
            <a:pPr lvl="1"/>
            <a:r>
              <a:rPr lang="en-US" sz="2800" kern="1200" dirty="0" smtClean="0">
                <a:solidFill>
                  <a:schemeClr val="tx1"/>
                </a:solidFill>
                <a:effectLst/>
                <a:latin typeface="+mn-lt"/>
                <a:ea typeface="+mn-ea"/>
                <a:cs typeface="+mn-cs"/>
              </a:rPr>
              <a:t>Based on local priorities.</a:t>
            </a:r>
          </a:p>
          <a:p>
            <a:pPr lvl="1"/>
            <a:r>
              <a:rPr lang="en-US" dirty="0" smtClean="0"/>
              <a:t>Can have separate D&amp;G and LVR or combined.</a:t>
            </a:r>
          </a:p>
          <a:p>
            <a:pPr lvl="1"/>
            <a:r>
              <a:rPr lang="en-US" sz="2800" kern="1200" dirty="0" smtClean="0">
                <a:solidFill>
                  <a:schemeClr val="tx1"/>
                </a:solidFill>
                <a:effectLst/>
                <a:latin typeface="+mn-lt"/>
                <a:ea typeface="+mn-ea"/>
                <a:cs typeface="+mn-cs"/>
              </a:rPr>
              <a:t>Must provide for equal access.</a:t>
            </a:r>
          </a:p>
          <a:p>
            <a:pPr lvl="1"/>
            <a:r>
              <a:rPr lang="en-US" dirty="0"/>
              <a:t>Example template available on Center’s website.</a:t>
            </a:r>
          </a:p>
          <a:p>
            <a:pPr lvl="1"/>
            <a:endParaRPr lang="en-US" sz="2800" kern="1200" dirty="0" smtClean="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14190428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smtClean="0">
                <a:effectLst/>
              </a:rPr>
              <a:t>DG&amp;LVR Administrative Manual</a:t>
            </a:r>
          </a:p>
          <a:p>
            <a:pPr marL="0" lvl="0" indent="0">
              <a:buNone/>
            </a:pPr>
            <a:r>
              <a:rPr lang="en-US" sz="1800" b="1" kern="1200" dirty="0" smtClean="0">
                <a:effectLst/>
              </a:rPr>
              <a:t>Approved by SCC 11/12/14</a:t>
            </a:r>
          </a:p>
          <a:p>
            <a:pPr marL="514350" indent="-514350">
              <a:buFont typeface="+mj-lt"/>
              <a:buAutoNum type="arabicParenR"/>
            </a:pPr>
            <a:r>
              <a:rPr lang="en-US" sz="2000" dirty="0"/>
              <a:t>Introduction</a:t>
            </a:r>
          </a:p>
          <a:p>
            <a:pPr marL="514350" indent="-514350">
              <a:buFont typeface="+mj-lt"/>
              <a:buAutoNum type="arabicParenR"/>
            </a:pPr>
            <a:r>
              <a:rPr lang="en-US" sz="2000" dirty="0"/>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dirty="0"/>
              <a:t>Quality Assurance </a:t>
            </a:r>
            <a:r>
              <a:rPr lang="en-US" sz="2000" dirty="0" smtClean="0"/>
              <a:t>Board Role</a:t>
            </a:r>
            <a:endParaRPr lang="en-US" sz="2000" dirty="0"/>
          </a:p>
          <a:p>
            <a:pPr marL="514350" indent="-514350">
              <a:buFont typeface="+mj-lt"/>
              <a:buAutoNum type="arabicParenR"/>
            </a:pPr>
            <a:r>
              <a:rPr lang="en-US" sz="2000" b="1" dirty="0">
                <a:solidFill>
                  <a:srgbClr val="FF0000"/>
                </a:solidFill>
              </a:rPr>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dirty="0"/>
              <a:t>Permits and Other Requirements</a:t>
            </a:r>
          </a:p>
          <a:p>
            <a:pPr marL="0" indent="0">
              <a:buFont typeface="+mj-lt"/>
              <a:buNone/>
            </a:pPr>
            <a:r>
              <a:rPr lang="en-US" sz="2000" dirty="0" smtClean="0"/>
              <a:t>Appendices</a:t>
            </a:r>
          </a:p>
          <a:p>
            <a:pPr marL="0" indent="0">
              <a:buFont typeface="+mj-lt"/>
              <a:buNone/>
            </a:pPr>
            <a:endParaRPr lang="en-US" sz="1800" b="1" dirty="0"/>
          </a:p>
          <a:p>
            <a:pPr marL="0" indent="0" algn="ctr">
              <a:buFont typeface="+mj-lt"/>
              <a:buNone/>
            </a:pPr>
            <a:r>
              <a:rPr lang="en-US" sz="1800" b="1" dirty="0" smtClean="0"/>
              <a:t>Available online.</a:t>
            </a:r>
          </a:p>
          <a:p>
            <a:pPr marL="0" indent="0" algn="ctr">
              <a:buFont typeface="+mj-lt"/>
              <a:buNone/>
            </a:pPr>
            <a:r>
              <a:rPr lang="en-US" sz="1800" b="1" dirty="0" smtClean="0"/>
              <a:t>Hard Copies being printed for CDs.</a:t>
            </a:r>
            <a:endParaRPr lang="en-US" sz="1800" b="1" dirty="0"/>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a:solidFill>
                  <a:srgbClr val="FF0000"/>
                </a:solidFill>
              </a:rPr>
              <a:t>5</a:t>
            </a:r>
            <a:r>
              <a:rPr lang="en-US" sz="2400" b="1" dirty="0" smtClean="0">
                <a:solidFill>
                  <a:srgbClr val="FF0000"/>
                </a:solidFill>
              </a:rPr>
              <a:t>) Applicant Role</a:t>
            </a:r>
          </a:p>
          <a:p>
            <a:endParaRPr lang="en-US" sz="2400" b="1" dirty="0" smtClean="0">
              <a:solidFill>
                <a:prstClr val="black"/>
              </a:solidFill>
            </a:endParaRPr>
          </a:p>
          <a:p>
            <a:r>
              <a:rPr lang="en-US" sz="2400" b="1" dirty="0" smtClean="0">
                <a:solidFill>
                  <a:prstClr val="black"/>
                </a:solidFill>
              </a:rPr>
              <a:t>Intentionally repeats previous material</a:t>
            </a:r>
          </a:p>
          <a:p>
            <a:endParaRPr lang="en-US" sz="2400" b="1" dirty="0">
              <a:solidFill>
                <a:prstClr val="black"/>
              </a:solidFill>
            </a:endParaRPr>
          </a:p>
          <a:p>
            <a:r>
              <a:rPr lang="en-US" sz="2400" b="1" dirty="0" smtClean="0">
                <a:solidFill>
                  <a:prstClr val="black"/>
                </a:solidFill>
              </a:rPr>
              <a:t>Written “to” the applicant audience</a:t>
            </a:r>
          </a:p>
          <a:p>
            <a:endParaRPr lang="en-US" sz="2400" b="1" dirty="0">
              <a:solidFill>
                <a:prstClr val="black"/>
              </a:solidFill>
            </a:endParaRPr>
          </a:p>
          <a:p>
            <a:r>
              <a:rPr lang="en-US" sz="2400" b="1" dirty="0" smtClean="0">
                <a:solidFill>
                  <a:prstClr val="black"/>
                </a:solidFill>
              </a:rPr>
              <a:t>Intended to be standalone to give to applicants.</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smtClean="0"/>
              <a:t>Administrative Manual</a:t>
            </a:r>
            <a:endParaRPr lang="en-US" dirty="0"/>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smtClean="0">
                <a:solidFill>
                  <a:srgbClr val="FF0000"/>
                </a:solidFill>
              </a:rPr>
              <a:t>Training Follows Manual!</a:t>
            </a:r>
            <a:endParaRPr lang="en-US" sz="2000" dirty="0">
              <a:solidFill>
                <a:srgbClr val="FF0000"/>
              </a:solidFill>
            </a:endParaRP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Introduction</a:t>
            </a:r>
            <a:endParaRPr lang="en-US" dirty="0">
              <a:solidFill>
                <a:srgbClr val="FFFFCC"/>
              </a:solidFill>
            </a:endParaRPr>
          </a:p>
        </p:txBody>
      </p:sp>
    </p:spTree>
    <p:extLst>
      <p:ext uri="{BB962C8B-B14F-4D97-AF65-F5344CB8AC3E}">
        <p14:creationId xmlns:p14="http://schemas.microsoft.com/office/powerpoint/2010/main" val="154186805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4.3 QAB role in projects</a:t>
            </a:r>
            <a:endParaRPr lang="en-US" sz="2600" b="1" kern="1200" dirty="0" smtClean="0">
              <a:solidFill>
                <a:schemeClr val="tx1"/>
              </a:solidFill>
              <a:effectLst/>
              <a:latin typeface="+mj-lt"/>
              <a:ea typeface="+mj-ea"/>
              <a:cs typeface="+mj-cs"/>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06" y="780144"/>
            <a:ext cx="3943066" cy="2221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971" y="3039620"/>
            <a:ext cx="3799394"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6306" y="685800"/>
            <a:ext cx="4119084" cy="3103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706" y="3505200"/>
            <a:ext cx="4067886" cy="1952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28601" y="627744"/>
            <a:ext cx="4114800" cy="572353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820590" y="643433"/>
            <a:ext cx="4216002" cy="572353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85189" y="1890832"/>
            <a:ext cx="3661300" cy="523220"/>
          </a:xfrm>
          <a:prstGeom prst="rect">
            <a:avLst/>
          </a:prstGeom>
          <a:solidFill>
            <a:srgbClr val="FFFF00"/>
          </a:solidFill>
          <a:ln>
            <a:solidFill>
              <a:schemeClr val="tx1"/>
            </a:solidFill>
          </a:ln>
        </p:spPr>
        <p:txBody>
          <a:bodyPr wrap="square">
            <a:spAutoFit/>
          </a:bodyPr>
          <a:lstStyle/>
          <a:p>
            <a:r>
              <a:rPr lang="en-US" sz="2800" b="1" dirty="0" smtClean="0">
                <a:solidFill>
                  <a:srgbClr val="FF0000"/>
                </a:solidFill>
              </a:rPr>
              <a:t>Application Validation</a:t>
            </a:r>
            <a:endParaRPr lang="en-US" sz="2800" dirty="0">
              <a:solidFill>
                <a:srgbClr val="FF0000"/>
              </a:solidFill>
            </a:endParaRPr>
          </a:p>
        </p:txBody>
      </p:sp>
      <p:sp>
        <p:nvSpPr>
          <p:cNvPr id="14" name="Rectangle 13"/>
          <p:cNvSpPr/>
          <p:nvPr/>
        </p:nvSpPr>
        <p:spPr>
          <a:xfrm>
            <a:off x="385189" y="4481608"/>
            <a:ext cx="3661300" cy="523220"/>
          </a:xfrm>
          <a:prstGeom prst="rect">
            <a:avLst/>
          </a:prstGeom>
          <a:solidFill>
            <a:srgbClr val="FFFF00"/>
          </a:solidFill>
          <a:ln>
            <a:solidFill>
              <a:schemeClr val="tx1"/>
            </a:solidFill>
          </a:ln>
        </p:spPr>
        <p:txBody>
          <a:bodyPr wrap="square">
            <a:spAutoFit/>
          </a:bodyPr>
          <a:lstStyle/>
          <a:p>
            <a:pPr algn="ctr"/>
            <a:r>
              <a:rPr lang="en-US" sz="2800" b="1" dirty="0" smtClean="0">
                <a:solidFill>
                  <a:srgbClr val="FF0000"/>
                </a:solidFill>
              </a:rPr>
              <a:t>Problem</a:t>
            </a:r>
            <a:endParaRPr lang="en-US" sz="2800" dirty="0">
              <a:solidFill>
                <a:srgbClr val="FF0000"/>
              </a:solidFill>
            </a:endParaRPr>
          </a:p>
        </p:txBody>
      </p:sp>
      <p:sp>
        <p:nvSpPr>
          <p:cNvPr id="15" name="Rectangle 14"/>
          <p:cNvSpPr/>
          <p:nvPr/>
        </p:nvSpPr>
        <p:spPr>
          <a:xfrm>
            <a:off x="5045198" y="1618659"/>
            <a:ext cx="3661300" cy="523220"/>
          </a:xfrm>
          <a:prstGeom prst="rect">
            <a:avLst/>
          </a:prstGeom>
          <a:solidFill>
            <a:srgbClr val="FFFF00"/>
          </a:solidFill>
          <a:ln>
            <a:solidFill>
              <a:schemeClr val="tx1"/>
            </a:solidFill>
          </a:ln>
        </p:spPr>
        <p:txBody>
          <a:bodyPr wrap="square">
            <a:spAutoFit/>
          </a:bodyPr>
          <a:lstStyle/>
          <a:p>
            <a:pPr algn="ctr"/>
            <a:r>
              <a:rPr lang="en-US" sz="2800" b="1" dirty="0" smtClean="0">
                <a:solidFill>
                  <a:srgbClr val="FF0000"/>
                </a:solidFill>
              </a:rPr>
              <a:t>Solution</a:t>
            </a:r>
            <a:endParaRPr lang="en-US" sz="2800" dirty="0">
              <a:solidFill>
                <a:srgbClr val="FF0000"/>
              </a:solidFill>
            </a:endParaRPr>
          </a:p>
        </p:txBody>
      </p:sp>
      <p:sp>
        <p:nvSpPr>
          <p:cNvPr id="16" name="Rectangle 15"/>
          <p:cNvSpPr/>
          <p:nvPr/>
        </p:nvSpPr>
        <p:spPr>
          <a:xfrm>
            <a:off x="5098070" y="2778010"/>
            <a:ext cx="3661300" cy="523220"/>
          </a:xfrm>
          <a:prstGeom prst="rect">
            <a:avLst/>
          </a:prstGeom>
          <a:solidFill>
            <a:srgbClr val="FFFF00"/>
          </a:solidFill>
          <a:ln>
            <a:solidFill>
              <a:schemeClr val="tx1"/>
            </a:solidFill>
          </a:ln>
        </p:spPr>
        <p:txBody>
          <a:bodyPr wrap="square">
            <a:spAutoFit/>
          </a:bodyPr>
          <a:lstStyle/>
          <a:p>
            <a:pPr algn="ctr"/>
            <a:r>
              <a:rPr lang="en-US" sz="2800" b="1" dirty="0" err="1" smtClean="0">
                <a:solidFill>
                  <a:srgbClr val="FF0000"/>
                </a:solidFill>
              </a:rPr>
              <a:t>Misc</a:t>
            </a:r>
            <a:endParaRPr lang="en-US" sz="2800" dirty="0">
              <a:solidFill>
                <a:srgbClr val="FF0000"/>
              </a:solidFill>
            </a:endParaRPr>
          </a:p>
        </p:txBody>
      </p:sp>
      <p:sp>
        <p:nvSpPr>
          <p:cNvPr id="17" name="Rectangle 16"/>
          <p:cNvSpPr/>
          <p:nvPr/>
        </p:nvSpPr>
        <p:spPr>
          <a:xfrm>
            <a:off x="5045198" y="5004828"/>
            <a:ext cx="3661300" cy="523220"/>
          </a:xfrm>
          <a:prstGeom prst="rect">
            <a:avLst/>
          </a:prstGeom>
          <a:solidFill>
            <a:srgbClr val="FFFF00"/>
          </a:solidFill>
          <a:ln>
            <a:solidFill>
              <a:schemeClr val="tx1"/>
            </a:solidFill>
          </a:ln>
        </p:spPr>
        <p:txBody>
          <a:bodyPr wrap="square">
            <a:spAutoFit/>
          </a:bodyPr>
          <a:lstStyle/>
          <a:p>
            <a:pPr algn="ctr"/>
            <a:r>
              <a:rPr lang="en-US" sz="2800" b="1" dirty="0" smtClean="0">
                <a:solidFill>
                  <a:srgbClr val="FF0000"/>
                </a:solidFill>
              </a:rPr>
              <a:t>Other thoughts</a:t>
            </a:r>
            <a:endParaRPr lang="en-US" sz="2800" dirty="0">
              <a:solidFill>
                <a:srgbClr val="FF0000"/>
              </a:solidFill>
            </a:endParaRPr>
          </a:p>
        </p:txBody>
      </p:sp>
      <p:sp>
        <p:nvSpPr>
          <p:cNvPr id="18" name="TextBox 17"/>
          <p:cNvSpPr txBox="1"/>
          <p:nvPr/>
        </p:nvSpPr>
        <p:spPr>
          <a:xfrm>
            <a:off x="1524000" y="5657671"/>
            <a:ext cx="5924571" cy="1200329"/>
          </a:xfrm>
          <a:prstGeom prst="rect">
            <a:avLst/>
          </a:prstGeom>
          <a:solidFill>
            <a:schemeClr val="tx2">
              <a:lumMod val="20000"/>
              <a:lumOff val="80000"/>
            </a:schemeClr>
          </a:solidFill>
          <a:ln w="28575">
            <a:solidFill>
              <a:schemeClr val="tx2">
                <a:lumMod val="75000"/>
              </a:schemeClr>
            </a:solidFill>
          </a:ln>
          <a:effectLst>
            <a:outerShdw blurRad="50800" dist="38100" dir="5400000" algn="t" rotWithShape="0">
              <a:prstClr val="black">
                <a:alpha val="40000"/>
              </a:prstClr>
            </a:outerShdw>
          </a:effectLst>
        </p:spPr>
        <p:txBody>
          <a:bodyPr wrap="none" rtlCol="0">
            <a:spAutoFit/>
          </a:bodyPr>
          <a:lstStyle/>
          <a:p>
            <a:pPr algn="ctr"/>
            <a:r>
              <a:rPr lang="en-US" sz="2400" b="1" dirty="0" smtClean="0"/>
              <a:t>Ranking Criteria Webinar Recorded 12/11/14</a:t>
            </a:r>
          </a:p>
          <a:p>
            <a:pPr algn="ctr"/>
            <a:r>
              <a:rPr lang="en-US" sz="2400" b="1" dirty="0" smtClean="0"/>
              <a:t>Recording and PowerPoint available online</a:t>
            </a:r>
          </a:p>
          <a:p>
            <a:pPr algn="ctr"/>
            <a:r>
              <a:rPr lang="en-US" sz="2400" b="1" dirty="0" smtClean="0">
                <a:hlinkClick r:id="rId7"/>
              </a:rPr>
              <a:t>www.dirtandgravelroads.org</a:t>
            </a:r>
            <a:r>
              <a:rPr lang="en-US" sz="2400" b="1" dirty="0" smtClean="0"/>
              <a:t> </a:t>
            </a:r>
            <a:endParaRPr lang="en-US" sz="2400" b="1" dirty="0"/>
          </a:p>
        </p:txBody>
      </p:sp>
      <p:sp>
        <p:nvSpPr>
          <p:cNvPr id="19" name="Rounded Rectangle 18"/>
          <p:cNvSpPr/>
          <p:nvPr/>
        </p:nvSpPr>
        <p:spPr>
          <a:xfrm>
            <a:off x="3381385" y="460547"/>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Q</a:t>
            </a:r>
          </a:p>
          <a:p>
            <a:pPr algn="ctr"/>
            <a:r>
              <a:rPr lang="en-US" sz="2000" b="1" dirty="0">
                <a:solidFill>
                  <a:sysClr val="windowText" lastClr="000000"/>
                </a:solidFill>
              </a:rPr>
              <a:t> in manual</a:t>
            </a:r>
            <a:endParaRPr lang="en-US" sz="2000" dirty="0">
              <a:solidFill>
                <a:sysClr val="windowText" lastClr="000000"/>
              </a:solidFill>
            </a:endParaRPr>
          </a:p>
        </p:txBody>
      </p:sp>
      <p:sp>
        <p:nvSpPr>
          <p:cNvPr id="20"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161903891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4.3 QAB role in projects</a:t>
            </a:r>
          </a:p>
        </p:txBody>
      </p:sp>
      <p:sp>
        <p:nvSpPr>
          <p:cNvPr id="3" name="Subtitle 2"/>
          <p:cNvSpPr>
            <a:spLocks noGrp="1"/>
          </p:cNvSpPr>
          <p:nvPr>
            <p:ph type="subTitle" idx="1"/>
          </p:nvPr>
        </p:nvSpPr>
        <p:spPr/>
        <p:txBody>
          <a:bodyPr>
            <a:normAutofit/>
          </a:bodyPr>
          <a:lstStyle/>
          <a:p>
            <a:pPr marL="0" indent="0">
              <a:buNone/>
            </a:pPr>
            <a:r>
              <a:rPr lang="en-US" b="1" u="sng" dirty="0" smtClean="0"/>
              <a:t>4.3.1 QAB Role: Project Ranking</a:t>
            </a:r>
          </a:p>
          <a:p>
            <a:r>
              <a:rPr lang="en-US" sz="3200" kern="1200" dirty="0" smtClean="0">
                <a:solidFill>
                  <a:schemeClr val="tx1"/>
                </a:solidFill>
                <a:effectLst/>
                <a:latin typeface="+mn-lt"/>
                <a:ea typeface="+mn-ea"/>
                <a:cs typeface="+mn-cs"/>
              </a:rPr>
              <a:t>QAB members should become familiar with applicant’s worksites</a:t>
            </a:r>
          </a:p>
          <a:p>
            <a:r>
              <a:rPr lang="en-US" sz="3200" kern="1200" dirty="0" smtClean="0">
                <a:solidFill>
                  <a:schemeClr val="tx1"/>
                </a:solidFill>
                <a:effectLst/>
                <a:latin typeface="+mn-lt"/>
                <a:ea typeface="+mn-ea"/>
                <a:cs typeface="+mn-cs"/>
              </a:rPr>
              <a:t>Site visit is recommended – remember sunshine laws</a:t>
            </a:r>
          </a:p>
        </p:txBody>
      </p:sp>
      <p:sp>
        <p:nvSpPr>
          <p:cNvPr id="4" name="Rounded Rectangle 3"/>
          <p:cNvSpPr/>
          <p:nvPr/>
        </p:nvSpPr>
        <p:spPr>
          <a:xfrm>
            <a:off x="838200" y="3733800"/>
            <a:ext cx="7772400" cy="2828607"/>
          </a:xfrm>
          <a:prstGeom prst="roundRect">
            <a:avLst/>
          </a:prstGeom>
          <a:solidFill>
            <a:srgbClr val="FFFFCC"/>
          </a:solidFill>
          <a:ln w="9525">
            <a:solidFill>
              <a:srgbClr val="003300"/>
            </a:solidFill>
            <a:miter lim="800000"/>
            <a:headEnd/>
            <a:tailEnd/>
          </a:ln>
          <a:effectLst>
            <a:outerShdw blurRad="50800" dist="38100" dir="8100000" algn="tr"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114300" marR="0" indent="228600" algn="just">
              <a:spcBef>
                <a:spcPts val="0"/>
              </a:spcBef>
              <a:spcAft>
                <a:spcPts val="0"/>
              </a:spcAft>
              <a:tabLst>
                <a:tab pos="457200" algn="l"/>
                <a:tab pos="914400" algn="l"/>
              </a:tabLst>
            </a:pPr>
            <a:r>
              <a:rPr lang="en-US" sz="2400" i="1" dirty="0">
                <a:effectLst/>
                <a:latin typeface="Times New Roman"/>
                <a:ea typeface="Times New Roman"/>
              </a:rPr>
              <a:t>The Pennsylvania Sunshine Act requires all public agencies to take all official actions and conduct </a:t>
            </a:r>
            <a:r>
              <a:rPr lang="en-US" sz="2400" i="1" u="sng" dirty="0">
                <a:effectLst/>
                <a:latin typeface="Times New Roman"/>
                <a:ea typeface="Times New Roman"/>
              </a:rPr>
              <a:t>all deliberations leading up to official actions at public meetings</a:t>
            </a:r>
            <a:r>
              <a:rPr lang="en-US" sz="2400" i="1" dirty="0">
                <a:effectLst/>
                <a:latin typeface="Times New Roman"/>
                <a:ea typeface="Times New Roman"/>
              </a:rPr>
              <a:t>. The Act covers all such actions by municipal governing bodies, committees of these governing bodies and municipal boards and commissions. </a:t>
            </a:r>
            <a:endParaRPr lang="en-US" sz="2800" dirty="0">
              <a:effectLst/>
              <a:latin typeface="Times New Roman"/>
              <a:ea typeface="Times New Roman"/>
            </a:endParaRPr>
          </a:p>
          <a:p>
            <a:pPr marL="0" marR="0" indent="228600" algn="ctr">
              <a:spcBef>
                <a:spcPts val="0"/>
              </a:spcBef>
              <a:spcAft>
                <a:spcPts val="0"/>
              </a:spcAft>
              <a:tabLst>
                <a:tab pos="457200" algn="l"/>
                <a:tab pos="914400" algn="l"/>
              </a:tabLst>
            </a:pPr>
            <a:r>
              <a:rPr lang="en-US" sz="2400" i="1" dirty="0">
                <a:effectLst/>
                <a:latin typeface="Times New Roman"/>
                <a:ea typeface="Times New Roman"/>
              </a:rPr>
              <a:t>-Open Meetings, the Sunshine Act (Pennsylvania)</a:t>
            </a:r>
            <a:endParaRPr lang="en-US" sz="2800" dirty="0">
              <a:effectLst/>
              <a:latin typeface="Times New Roman"/>
              <a:ea typeface="Times New Roman"/>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1803391133"/>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4.3 QAB role</a:t>
            </a:r>
            <a:r>
              <a:rPr lang="en-US" baseline="0" dirty="0" smtClean="0"/>
              <a:t> in projects</a:t>
            </a:r>
            <a:endParaRPr lang="en-US" dirty="0"/>
          </a:p>
        </p:txBody>
      </p:sp>
      <p:sp>
        <p:nvSpPr>
          <p:cNvPr id="3" name="Subtitle 2"/>
          <p:cNvSpPr>
            <a:spLocks noGrp="1"/>
          </p:cNvSpPr>
          <p:nvPr>
            <p:ph type="subTitle" idx="1"/>
          </p:nvPr>
        </p:nvSpPr>
        <p:spPr/>
        <p:txBody>
          <a:bodyPr/>
          <a:lstStyle/>
          <a:p>
            <a:pPr marL="0" lvl="0" indent="0">
              <a:buNone/>
            </a:pPr>
            <a:r>
              <a:rPr lang="en-US" b="1" u="sng" dirty="0" smtClean="0"/>
              <a:t>4.3.2 QAB Role: Funding Recommendations</a:t>
            </a:r>
          </a:p>
          <a:p>
            <a:r>
              <a:rPr lang="en-US" sz="3200" kern="1200" dirty="0" smtClean="0">
                <a:solidFill>
                  <a:schemeClr val="tx1"/>
                </a:solidFill>
                <a:effectLst/>
                <a:latin typeface="+mn-lt"/>
                <a:ea typeface="+mn-ea"/>
                <a:cs typeface="+mn-cs"/>
              </a:rPr>
              <a:t>QAB makes funding recommendations based on the ranking criteria it establishes</a:t>
            </a:r>
          </a:p>
          <a:p>
            <a:r>
              <a:rPr lang="en-US" sz="3200" kern="1200" dirty="0" smtClean="0">
                <a:solidFill>
                  <a:schemeClr val="tx1"/>
                </a:solidFill>
                <a:effectLst/>
                <a:latin typeface="+mn-lt"/>
                <a:ea typeface="+mn-ea"/>
                <a:cs typeface="+mn-cs"/>
              </a:rPr>
              <a:t>District board then considers QAB recommendations</a:t>
            </a:r>
          </a:p>
          <a:p>
            <a:r>
              <a:rPr lang="en-US" sz="3200" kern="1200" dirty="0" smtClean="0">
                <a:solidFill>
                  <a:schemeClr val="tx1"/>
                </a:solidFill>
                <a:effectLst/>
                <a:latin typeface="+mn-lt"/>
                <a:ea typeface="+mn-ea"/>
                <a:cs typeface="+mn-cs"/>
              </a:rPr>
              <a:t>When the district board approves an application, district staff may then develop and secure a contract.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91574162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dirty="0" smtClean="0"/>
              <a:t>4.3 QAB role in projects</a:t>
            </a:r>
            <a:endParaRPr lang="en-US" dirty="0"/>
          </a:p>
        </p:txBody>
      </p:sp>
      <p:sp>
        <p:nvSpPr>
          <p:cNvPr id="3" name="Subtitle 2"/>
          <p:cNvSpPr>
            <a:spLocks noGrp="1"/>
          </p:cNvSpPr>
          <p:nvPr>
            <p:ph type="subTitle" idx="1"/>
          </p:nvPr>
        </p:nvSpPr>
        <p:spPr/>
        <p:txBody>
          <a:bodyPr/>
          <a:lstStyle/>
          <a:p>
            <a:pPr marL="0" indent="0">
              <a:buNone/>
            </a:pPr>
            <a:r>
              <a:rPr lang="en-US" b="1" u="sng" dirty="0" smtClean="0"/>
              <a:t>4.3.3 </a:t>
            </a:r>
            <a:r>
              <a:rPr lang="en-US" b="1" u="sng" dirty="0"/>
              <a:t>QAB Role: </a:t>
            </a:r>
            <a:r>
              <a:rPr lang="en-US" b="1" u="sng" dirty="0" smtClean="0"/>
              <a:t>Project Implementation</a:t>
            </a:r>
            <a:endParaRPr lang="en-US" b="1" u="sng" dirty="0"/>
          </a:p>
          <a:p>
            <a:pPr lvl="0"/>
            <a:r>
              <a:rPr lang="en-US" sz="3200" kern="1200" dirty="0" smtClean="0">
                <a:solidFill>
                  <a:schemeClr val="tx1"/>
                </a:solidFill>
                <a:effectLst/>
                <a:latin typeface="+mn-lt"/>
                <a:ea typeface="+mn-ea"/>
                <a:cs typeface="+mn-cs"/>
              </a:rPr>
              <a:t>After contract is secured, district staff  is responsible for project administration, oversight, and inspection.</a:t>
            </a:r>
            <a:endParaRPr lang="en-US" sz="4000" kern="1200" dirty="0" smtClean="0">
              <a:solidFill>
                <a:schemeClr val="tx1"/>
              </a:solidFill>
              <a:effectLst/>
              <a:latin typeface="+mn-lt"/>
              <a:ea typeface="+mn-ea"/>
              <a:cs typeface="+mn-cs"/>
            </a:endParaRPr>
          </a:p>
          <a:p>
            <a:pPr lvl="0"/>
            <a:r>
              <a:rPr lang="en-US" sz="3200" kern="1200" dirty="0" smtClean="0">
                <a:solidFill>
                  <a:schemeClr val="tx1"/>
                </a:solidFill>
                <a:effectLst/>
                <a:latin typeface="+mn-lt"/>
                <a:ea typeface="+mn-ea"/>
                <a:cs typeface="+mn-cs"/>
              </a:rPr>
              <a:t>Future funding decisions  for the project may be made by the board with minimal QAB involvement.</a:t>
            </a:r>
            <a:endParaRPr lang="en-US" sz="40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i.e.  District board could approve a contract amendment without QAB involvement</a:t>
            </a:r>
            <a:endParaRPr lang="en-US" sz="3600" kern="1200" dirty="0" smtClean="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10405699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Funny Slide</a:t>
            </a:r>
            <a:endParaRPr lang="en-US" dirty="0"/>
          </a:p>
        </p:txBody>
      </p:sp>
      <p:sp>
        <p:nvSpPr>
          <p:cNvPr id="5" name="Subtitle 4"/>
          <p:cNvSpPr>
            <a:spLocks noGrp="1"/>
          </p:cNvSpPr>
          <p:nvPr>
            <p:ph type="subTitle" idx="1"/>
          </p:nvPr>
        </p:nvSpPr>
        <p:spPr/>
        <p:txBody>
          <a:bodyPr/>
          <a:lstStyle/>
          <a:p>
            <a:endParaRPr lang="en-US"/>
          </a:p>
        </p:txBody>
      </p:sp>
      <p:pic>
        <p:nvPicPr>
          <p:cNvPr id="8" name="Picture 2" descr="http://www.shiply.com/blog/uploaded_images/funny_road_signs_21-7463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8" y="293914"/>
            <a:ext cx="9119617" cy="610688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6581001"/>
            <a:ext cx="9208008" cy="276999"/>
          </a:xfrm>
          <a:prstGeom prst="rect">
            <a:avLst/>
          </a:prstGeom>
          <a:solidFill>
            <a:schemeClr val="tx1"/>
          </a:solidFill>
        </p:spPr>
        <p:txBody>
          <a:bodyPr wrap="square">
            <a:spAutoFit/>
          </a:bodyPr>
          <a:lstStyle/>
          <a:p>
            <a:r>
              <a:rPr lang="en-US" sz="1200" dirty="0" smtClean="0">
                <a:solidFill>
                  <a:schemeClr val="bg1"/>
                </a:solidFill>
              </a:rPr>
              <a:t>http://www.shiply.com/blog/uploaded_images/funny_road_signs_21-746380.jpg</a:t>
            </a:r>
            <a:endParaRPr lang="en-US" sz="1200" dirty="0">
              <a:solidFill>
                <a:schemeClr val="bg1"/>
              </a:solidFill>
            </a:endParaRPr>
          </a:p>
        </p:txBody>
      </p:sp>
      <p:sp>
        <p:nvSpPr>
          <p:cNvPr id="12" name="TextBox 11"/>
          <p:cNvSpPr txBox="1"/>
          <p:nvPr/>
        </p:nvSpPr>
        <p:spPr>
          <a:xfrm>
            <a:off x="0" y="0"/>
            <a:ext cx="5427768" cy="461665"/>
          </a:xfrm>
          <a:prstGeom prst="rect">
            <a:avLst/>
          </a:prstGeom>
          <a:solidFill>
            <a:schemeClr val="bg1"/>
          </a:solidFill>
          <a:ln>
            <a:solidFill>
              <a:schemeClr val="tx1"/>
            </a:solidFill>
          </a:ln>
        </p:spPr>
        <p:txBody>
          <a:bodyPr wrap="none" rtlCol="0">
            <a:spAutoFit/>
          </a:bodyPr>
          <a:lstStyle/>
          <a:p>
            <a:r>
              <a:rPr lang="en-US" sz="2400" b="1" dirty="0" smtClean="0"/>
              <a:t>This must be a government funded sign…</a:t>
            </a:r>
            <a:endParaRPr lang="en-US" sz="2400" b="1" dirty="0"/>
          </a:p>
        </p:txBody>
      </p:sp>
    </p:spTree>
    <p:extLst>
      <p:ext uri="{BB962C8B-B14F-4D97-AF65-F5344CB8AC3E}">
        <p14:creationId xmlns:p14="http://schemas.microsoft.com/office/powerpoint/2010/main" val="3919806769"/>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4.4 QAB Role in Policy</a:t>
            </a:r>
            <a:endParaRPr lang="en-US" dirty="0"/>
          </a:p>
        </p:txBody>
      </p:sp>
      <p:sp>
        <p:nvSpPr>
          <p:cNvPr id="3" name="Subtitle 2"/>
          <p:cNvSpPr>
            <a:spLocks noGrp="1"/>
          </p:cNvSpPr>
          <p:nvPr>
            <p:ph type="subTitle" idx="1"/>
          </p:nvPr>
        </p:nvSpPr>
        <p:spPr/>
        <p:txBody>
          <a:bodyPr/>
          <a:lstStyle/>
          <a:p>
            <a:pPr marL="0" indent="0">
              <a:buNone/>
            </a:pPr>
            <a:r>
              <a:rPr lang="en-US" b="1" u="sng" dirty="0" smtClean="0"/>
              <a:t>QAB Role in Policy</a:t>
            </a:r>
          </a:p>
          <a:p>
            <a:pPr marL="0" indent="0">
              <a:buNone/>
            </a:pPr>
            <a:r>
              <a:rPr lang="en-US" sz="3200" kern="1200" dirty="0" smtClean="0">
                <a:solidFill>
                  <a:schemeClr val="tx1"/>
                </a:solidFill>
                <a:effectLst/>
                <a:latin typeface="+mn-lt"/>
                <a:ea typeface="+mn-ea"/>
                <a:cs typeface="+mn-cs"/>
              </a:rPr>
              <a:t>Developing local policy is a major function of the QAB:</a:t>
            </a:r>
          </a:p>
          <a:p>
            <a:pPr lvl="0"/>
            <a:r>
              <a:rPr lang="en-US" sz="3200" kern="1200" dirty="0" smtClean="0">
                <a:solidFill>
                  <a:schemeClr val="tx1"/>
                </a:solidFill>
                <a:effectLst/>
                <a:latin typeface="+mn-lt"/>
                <a:ea typeface="+mn-ea"/>
                <a:cs typeface="+mn-cs"/>
              </a:rPr>
              <a:t>QABs develop policy</a:t>
            </a:r>
          </a:p>
          <a:p>
            <a:pPr lvl="0"/>
            <a:r>
              <a:rPr lang="en-US" sz="3200" kern="1200" dirty="0" smtClean="0">
                <a:solidFill>
                  <a:schemeClr val="tx1"/>
                </a:solidFill>
                <a:effectLst/>
                <a:latin typeface="+mn-lt"/>
                <a:ea typeface="+mn-ea"/>
                <a:cs typeface="+mn-cs"/>
              </a:rPr>
              <a:t>District board adopts policy</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343072943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4.4 QAB Role in Policy</a:t>
            </a:r>
            <a:endParaRPr lang="en-US" dirty="0"/>
          </a:p>
        </p:txBody>
      </p:sp>
      <p:sp>
        <p:nvSpPr>
          <p:cNvPr id="3" name="Subtitle 2"/>
          <p:cNvSpPr>
            <a:spLocks noGrp="1"/>
          </p:cNvSpPr>
          <p:nvPr>
            <p:ph type="subTitle" idx="1"/>
          </p:nvPr>
        </p:nvSpPr>
        <p:spPr/>
        <p:txBody>
          <a:bodyPr/>
          <a:lstStyle/>
          <a:p>
            <a:pPr marL="0" lvl="0" indent="0">
              <a:buNone/>
            </a:pPr>
            <a:r>
              <a:rPr lang="en-US" sz="3200" b="1" u="sng" kern="1200" dirty="0" smtClean="0">
                <a:solidFill>
                  <a:schemeClr val="tx1"/>
                </a:solidFill>
                <a:effectLst/>
                <a:latin typeface="+mn-lt"/>
                <a:ea typeface="+mn-ea"/>
                <a:cs typeface="+mn-cs"/>
              </a:rPr>
              <a:t>Required Policies</a:t>
            </a:r>
          </a:p>
          <a:p>
            <a:r>
              <a:rPr lang="en-US" sz="3200" kern="1200" dirty="0" smtClean="0">
                <a:solidFill>
                  <a:schemeClr val="tx1"/>
                </a:solidFill>
                <a:effectLst/>
                <a:latin typeface="+mn-lt"/>
                <a:ea typeface="+mn-ea"/>
                <a:cs typeface="+mn-cs"/>
              </a:rPr>
              <a:t>Equal Access</a:t>
            </a:r>
          </a:p>
          <a:p>
            <a:r>
              <a:rPr lang="en-US" sz="3200" kern="1200" dirty="0" smtClean="0">
                <a:solidFill>
                  <a:schemeClr val="tx1"/>
                </a:solidFill>
                <a:effectLst/>
                <a:latin typeface="+mn-lt"/>
                <a:ea typeface="+mn-ea"/>
                <a:cs typeface="+mn-cs"/>
              </a:rPr>
              <a:t>Conflict of Interest</a:t>
            </a:r>
          </a:p>
          <a:p>
            <a:r>
              <a:rPr lang="en-US" sz="3200" kern="1200" dirty="0" smtClean="0">
                <a:solidFill>
                  <a:schemeClr val="tx1"/>
                </a:solidFill>
                <a:effectLst/>
                <a:latin typeface="+mn-lt"/>
                <a:ea typeface="+mn-ea"/>
                <a:cs typeface="+mn-cs"/>
              </a:rPr>
              <a:t>Project Ranking</a:t>
            </a:r>
          </a:p>
          <a:p>
            <a:r>
              <a:rPr lang="en-US" sz="3200" kern="1200" dirty="0" smtClean="0">
                <a:solidFill>
                  <a:schemeClr val="tx1"/>
                </a:solidFill>
                <a:effectLst/>
                <a:latin typeface="+mn-lt"/>
                <a:ea typeface="+mn-ea"/>
                <a:cs typeface="+mn-cs"/>
              </a:rPr>
              <a:t>Non-pollution Standards</a:t>
            </a:r>
          </a:p>
          <a:p>
            <a:r>
              <a:rPr lang="en-US" sz="3200" kern="1200" dirty="0" smtClean="0">
                <a:solidFill>
                  <a:schemeClr val="tx1"/>
                </a:solidFill>
                <a:effectLst/>
                <a:latin typeface="+mn-lt"/>
                <a:ea typeface="+mn-ea"/>
                <a:cs typeface="+mn-cs"/>
              </a:rPr>
              <a:t>Sample Policies</a:t>
            </a:r>
          </a:p>
        </p:txBody>
      </p:sp>
      <p:sp>
        <p:nvSpPr>
          <p:cNvPr id="4" name="Subtitle 2"/>
          <p:cNvSpPr txBox="1">
            <a:spLocks/>
          </p:cNvSpPr>
          <p:nvPr/>
        </p:nvSpPr>
        <p:spPr>
          <a:xfrm>
            <a:off x="457200" y="762000"/>
            <a:ext cx="8229600" cy="579120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buFont typeface="Arial" panose="020B0604020202020204" pitchFamily="34" charset="0"/>
              <a:buNone/>
            </a:pPr>
            <a:r>
              <a:rPr lang="en-US" b="1" u="sng" dirty="0" smtClean="0"/>
              <a:t>Required Policies</a:t>
            </a:r>
          </a:p>
          <a:p>
            <a:r>
              <a:rPr lang="en-US" dirty="0" smtClean="0"/>
              <a:t>Equal Access</a:t>
            </a:r>
          </a:p>
          <a:p>
            <a:r>
              <a:rPr lang="en-US" dirty="0" smtClean="0"/>
              <a:t>Conflict of Interest</a:t>
            </a:r>
          </a:p>
          <a:p>
            <a:r>
              <a:rPr lang="en-US" dirty="0" smtClean="0"/>
              <a:t>Project Ranking</a:t>
            </a:r>
          </a:p>
          <a:p>
            <a:r>
              <a:rPr lang="en-US" dirty="0" smtClean="0"/>
              <a:t>Non-pollution Standards</a:t>
            </a:r>
          </a:p>
          <a:p>
            <a:endParaRPr lang="en-US" dirty="0" smtClean="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28172"/>
            <a:ext cx="8968128" cy="6429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a:off x="3505200" y="4020275"/>
            <a:ext cx="2362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395074538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4.4 QAB Role in Policy</a:t>
            </a:r>
            <a:endParaRPr lang="en-US" dirty="0"/>
          </a:p>
        </p:txBody>
      </p:sp>
      <p:sp>
        <p:nvSpPr>
          <p:cNvPr id="3" name="Subtitle 2"/>
          <p:cNvSpPr>
            <a:spLocks noGrp="1"/>
          </p:cNvSpPr>
          <p:nvPr>
            <p:ph type="subTitle" idx="1"/>
          </p:nvPr>
        </p:nvSpPr>
        <p:spPr>
          <a:xfrm>
            <a:off x="228600" y="762000"/>
            <a:ext cx="8229600" cy="5791200"/>
          </a:xfrm>
        </p:spPr>
        <p:txBody>
          <a:bodyPr/>
          <a:lstStyle/>
          <a:p>
            <a:pPr marL="0" lvl="0" indent="0">
              <a:buNone/>
            </a:pPr>
            <a:r>
              <a:rPr lang="en-US" sz="3200" b="1" u="sng" kern="1200" dirty="0" smtClean="0">
                <a:solidFill>
                  <a:schemeClr val="tx1"/>
                </a:solidFill>
                <a:effectLst/>
                <a:latin typeface="+mn-lt"/>
                <a:ea typeface="+mn-ea"/>
                <a:cs typeface="+mn-cs"/>
              </a:rPr>
              <a:t>In The Works…</a:t>
            </a:r>
          </a:p>
        </p:txBody>
      </p:sp>
      <p:cxnSp>
        <p:nvCxnSpPr>
          <p:cNvPr id="7" name="Straight Arrow Connector 6"/>
          <p:cNvCxnSpPr/>
          <p:nvPr/>
        </p:nvCxnSpPr>
        <p:spPr>
          <a:xfrm>
            <a:off x="3505200" y="4020275"/>
            <a:ext cx="23622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380" t="4401" r="18627" b="34091"/>
          <a:stretch/>
        </p:blipFill>
        <p:spPr bwMode="auto">
          <a:xfrm>
            <a:off x="2971800" y="-1"/>
            <a:ext cx="6172200" cy="7799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92964321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sz="2600" b="1" kern="1200" dirty="0" smtClean="0">
                <a:solidFill>
                  <a:schemeClr val="tx1"/>
                </a:solidFill>
                <a:effectLst/>
                <a:latin typeface="+mj-lt"/>
                <a:ea typeface="+mj-ea"/>
                <a:cs typeface="+mj-cs"/>
              </a:rPr>
              <a:t>4.4 QAB Role in Policy</a:t>
            </a:r>
            <a:endParaRPr lang="en-US" dirty="0"/>
          </a:p>
        </p:txBody>
      </p:sp>
      <p:sp>
        <p:nvSpPr>
          <p:cNvPr id="3" name="Subtitle 2"/>
          <p:cNvSpPr>
            <a:spLocks noGrp="1"/>
          </p:cNvSpPr>
          <p:nvPr>
            <p:ph type="subTitle" idx="1"/>
          </p:nvPr>
        </p:nvSpPr>
        <p:spPr>
          <a:xfrm>
            <a:off x="457200" y="762000"/>
            <a:ext cx="8382000" cy="5791200"/>
          </a:xfrm>
        </p:spPr>
        <p:txBody>
          <a:bodyPr/>
          <a:lstStyle/>
          <a:p>
            <a:pPr marL="0" indent="0">
              <a:buNone/>
            </a:pPr>
            <a:r>
              <a:rPr lang="en-US" b="1" u="sng" dirty="0" smtClean="0"/>
              <a:t>Optional Local Policies</a:t>
            </a:r>
          </a:p>
          <a:p>
            <a:r>
              <a:rPr lang="en-US" sz="3200" kern="1200" dirty="0" smtClean="0">
                <a:solidFill>
                  <a:schemeClr val="tx1"/>
                </a:solidFill>
                <a:effectLst/>
                <a:latin typeface="+mn-lt"/>
                <a:ea typeface="+mn-ea"/>
                <a:cs typeface="+mn-cs"/>
              </a:rPr>
              <a:t>QAB can recommend policies for use within County Program.</a:t>
            </a:r>
          </a:p>
          <a:p>
            <a:r>
              <a:rPr lang="en-US" dirty="0" smtClean="0"/>
              <a:t>Can be “more stringent” than Statewide policy.</a:t>
            </a:r>
          </a:p>
          <a:p>
            <a:r>
              <a:rPr lang="en-US" dirty="0" smtClean="0"/>
              <a:t>Cannot conflict with Statewide policy.</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3955498439"/>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sz="2600" b="1" kern="1200" dirty="0" smtClean="0">
                <a:solidFill>
                  <a:schemeClr val="tx1"/>
                </a:solidFill>
                <a:effectLst/>
                <a:latin typeface="+mj-lt"/>
                <a:ea typeface="+mj-ea"/>
                <a:cs typeface="+mj-cs"/>
              </a:rPr>
              <a:t>4.4 QAB Role in Policy</a:t>
            </a:r>
            <a:endParaRPr lang="en-US" dirty="0"/>
          </a:p>
        </p:txBody>
      </p:sp>
      <p:sp>
        <p:nvSpPr>
          <p:cNvPr id="3" name="Subtitle 2"/>
          <p:cNvSpPr>
            <a:spLocks noGrp="1"/>
          </p:cNvSpPr>
          <p:nvPr>
            <p:ph type="subTitle" idx="1"/>
          </p:nvPr>
        </p:nvSpPr>
        <p:spPr/>
        <p:txBody>
          <a:bodyPr>
            <a:normAutofit/>
          </a:bodyPr>
          <a:lstStyle/>
          <a:p>
            <a:pPr marL="0" indent="0">
              <a:buNone/>
            </a:pPr>
            <a:r>
              <a:rPr lang="en-US" b="1" u="sng" dirty="0" smtClean="0"/>
              <a:t>Optional Local Policies</a:t>
            </a:r>
          </a:p>
          <a:p>
            <a:r>
              <a:rPr lang="en-US" sz="3200" b="1" kern="1200" dirty="0" smtClean="0">
                <a:solidFill>
                  <a:schemeClr val="tx1"/>
                </a:solidFill>
                <a:effectLst/>
                <a:latin typeface="+mn-lt"/>
                <a:ea typeface="+mn-ea"/>
                <a:cs typeface="+mn-cs"/>
              </a:rPr>
              <a:t>Examples of </a:t>
            </a:r>
            <a:r>
              <a:rPr lang="en-US" sz="3200" b="1" u="sng" kern="1200" dirty="0" smtClean="0">
                <a:solidFill>
                  <a:srgbClr val="FF0000"/>
                </a:solidFill>
                <a:effectLst/>
                <a:latin typeface="+mn-lt"/>
                <a:ea typeface="+mn-ea"/>
                <a:cs typeface="+mn-cs"/>
              </a:rPr>
              <a:t>acceptable</a:t>
            </a:r>
            <a:r>
              <a:rPr lang="en-US" sz="3200" b="1" kern="1200" dirty="0" smtClean="0">
                <a:solidFill>
                  <a:srgbClr val="FF0000"/>
                </a:solidFill>
                <a:effectLst/>
                <a:latin typeface="+mn-lt"/>
                <a:ea typeface="+mn-ea"/>
                <a:cs typeface="+mn-cs"/>
              </a:rPr>
              <a:t> </a:t>
            </a:r>
            <a:r>
              <a:rPr lang="en-US" sz="3200" b="1" kern="1200" dirty="0" smtClean="0">
                <a:solidFill>
                  <a:schemeClr val="tx1"/>
                </a:solidFill>
                <a:effectLst/>
                <a:latin typeface="+mn-lt"/>
                <a:ea typeface="+mn-ea"/>
                <a:cs typeface="+mn-cs"/>
              </a:rPr>
              <a:t>local policy:</a:t>
            </a:r>
          </a:p>
          <a:p>
            <a:pPr lvl="1"/>
            <a:r>
              <a:rPr lang="en-US" sz="2800" kern="1200" dirty="0" smtClean="0">
                <a:solidFill>
                  <a:schemeClr val="tx1"/>
                </a:solidFill>
                <a:effectLst/>
                <a:latin typeface="+mn-lt"/>
                <a:ea typeface="+mn-ea"/>
                <a:cs typeface="+mn-cs"/>
              </a:rPr>
              <a:t>Establishing grant submittal deadlines</a:t>
            </a:r>
          </a:p>
          <a:p>
            <a:pPr lvl="1"/>
            <a:r>
              <a:rPr lang="en-US" dirty="0" smtClean="0"/>
              <a:t>Maximum grant award of $60,000.</a:t>
            </a:r>
          </a:p>
          <a:p>
            <a:pPr lvl="1"/>
            <a:r>
              <a:rPr lang="en-US" sz="2800" kern="1200" dirty="0" smtClean="0">
                <a:solidFill>
                  <a:schemeClr val="tx1"/>
                </a:solidFill>
                <a:effectLst/>
                <a:latin typeface="+mn-lt"/>
                <a:ea typeface="+mn-ea"/>
                <a:cs typeface="+mn-cs"/>
              </a:rPr>
              <a:t>Will not pay for asphalt.</a:t>
            </a:r>
          </a:p>
          <a:p>
            <a:pPr lvl="1"/>
            <a:r>
              <a:rPr lang="en-US" dirty="0" smtClean="0"/>
              <a:t>Limit DSA to within 500’ of stream.</a:t>
            </a:r>
          </a:p>
          <a:p>
            <a:pPr lvl="1"/>
            <a:r>
              <a:rPr lang="en-US" sz="2800" kern="1200" dirty="0" smtClean="0">
                <a:solidFill>
                  <a:schemeClr val="tx1"/>
                </a:solidFill>
                <a:effectLst/>
                <a:latin typeface="+mn-lt"/>
                <a:ea typeface="+mn-ea"/>
                <a:cs typeface="+mn-cs"/>
              </a:rPr>
              <a:t>Maintenance policy for old projects.</a:t>
            </a:r>
          </a:p>
          <a:p>
            <a:pPr lvl="1"/>
            <a:r>
              <a:rPr lang="en-US" dirty="0" smtClean="0"/>
              <a:t>Only advance 25% of funds to grant recipient.</a:t>
            </a:r>
          </a:p>
          <a:p>
            <a:pPr lvl="1"/>
            <a:r>
              <a:rPr lang="en-US" sz="2800" kern="1200" dirty="0" smtClean="0">
                <a:solidFill>
                  <a:schemeClr val="tx1"/>
                </a:solidFill>
                <a:effectLst/>
                <a:latin typeface="+mn-lt"/>
                <a:ea typeface="+mn-ea"/>
                <a:cs typeface="+mn-cs"/>
              </a:rPr>
              <a:t>Requiring 10% in-kind match.</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33179156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smtClean="0">
                <a:effectLst/>
              </a:rPr>
              <a:t>DG&amp;LVR Administrative Manual</a:t>
            </a:r>
          </a:p>
          <a:p>
            <a:pPr marL="0" lvl="0" indent="0">
              <a:buNone/>
            </a:pPr>
            <a:r>
              <a:rPr lang="en-US" sz="1800" b="1" kern="1200" dirty="0" smtClean="0">
                <a:effectLst/>
              </a:rPr>
              <a:t>Approved by SCC 11/12/14</a:t>
            </a:r>
          </a:p>
          <a:p>
            <a:pPr marL="514350" indent="-514350">
              <a:buFont typeface="+mj-lt"/>
              <a:buAutoNum type="arabicParenR"/>
            </a:pPr>
            <a:r>
              <a:rPr lang="en-US" sz="2000" dirty="0"/>
              <a:t>Introduction</a:t>
            </a:r>
          </a:p>
          <a:p>
            <a:pPr marL="514350" indent="-514350">
              <a:buFont typeface="+mj-lt"/>
              <a:buAutoNum type="arabicParenR"/>
            </a:pPr>
            <a:r>
              <a:rPr lang="en-US" sz="2000" dirty="0"/>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dirty="0"/>
              <a:t>Quality Assurance </a:t>
            </a:r>
            <a:r>
              <a:rPr lang="en-US" sz="2000" dirty="0" smtClean="0"/>
              <a:t>Board Role</a:t>
            </a:r>
            <a:endParaRPr lang="en-US" sz="2000" dirty="0"/>
          </a:p>
          <a:p>
            <a:pPr marL="514350" indent="-514350">
              <a:buFont typeface="+mj-lt"/>
              <a:buAutoNum type="arabicParenR"/>
            </a:pPr>
            <a:r>
              <a:rPr lang="en-US" sz="2000" dirty="0"/>
              <a:t>Applicant Role</a:t>
            </a:r>
          </a:p>
          <a:p>
            <a:pPr marL="514350" indent="-514350">
              <a:buFont typeface="+mj-lt"/>
              <a:buAutoNum type="arabicParenR"/>
            </a:pPr>
            <a:r>
              <a:rPr lang="en-US" sz="2000" b="1" dirty="0">
                <a:solidFill>
                  <a:srgbClr val="FF0000"/>
                </a:solidFill>
              </a:rPr>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dirty="0"/>
              <a:t>Permits and Other Requirements</a:t>
            </a:r>
          </a:p>
          <a:p>
            <a:pPr marL="0" indent="0">
              <a:buFont typeface="+mj-lt"/>
              <a:buNone/>
            </a:pPr>
            <a:r>
              <a:rPr lang="en-US" sz="2000" dirty="0" smtClean="0"/>
              <a:t>Appendices</a:t>
            </a:r>
          </a:p>
          <a:p>
            <a:pPr marL="0" indent="0">
              <a:buFont typeface="+mj-lt"/>
              <a:buNone/>
            </a:pPr>
            <a:endParaRPr lang="en-US" sz="1800" b="1" dirty="0"/>
          </a:p>
          <a:p>
            <a:pPr marL="0" indent="0" algn="ctr">
              <a:buFont typeface="+mj-lt"/>
              <a:buNone/>
            </a:pPr>
            <a:r>
              <a:rPr lang="en-US" sz="1800" b="1" dirty="0" smtClean="0"/>
              <a:t>Available online.</a:t>
            </a:r>
          </a:p>
          <a:p>
            <a:pPr marL="0" indent="0" algn="ctr">
              <a:buFont typeface="+mj-lt"/>
              <a:buNone/>
            </a:pPr>
            <a:r>
              <a:rPr lang="en-US" sz="1800" b="1" dirty="0" smtClean="0"/>
              <a:t>Hard Copies being printed for CDs.</a:t>
            </a:r>
            <a:endParaRPr lang="en-US" sz="1800" b="1" dirty="0"/>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smtClean="0">
                <a:solidFill>
                  <a:srgbClr val="FF0000"/>
                </a:solidFill>
              </a:rPr>
              <a:t>6) Center Role</a:t>
            </a:r>
          </a:p>
          <a:p>
            <a:endParaRPr lang="en-US" sz="2400" b="1" dirty="0" smtClean="0">
              <a:solidFill>
                <a:prstClr val="black"/>
              </a:solidFill>
            </a:endParaRPr>
          </a:p>
          <a:p>
            <a:r>
              <a:rPr lang="en-US" sz="2400" b="1" dirty="0" smtClean="0">
                <a:solidFill>
                  <a:prstClr val="black"/>
                </a:solidFill>
              </a:rPr>
              <a:t>3-page overview of Center role and available services</a:t>
            </a:r>
          </a:p>
          <a:p>
            <a:endParaRPr lang="en-US" sz="2400" b="1" dirty="0">
              <a:solidFill>
                <a:prstClr val="black"/>
              </a:solidFill>
            </a:endParaRPr>
          </a:p>
          <a:p>
            <a:r>
              <a:rPr lang="en-US" sz="2400" b="1" dirty="0" smtClean="0">
                <a:solidFill>
                  <a:prstClr val="black"/>
                </a:solidFill>
              </a:rPr>
              <a:t>Education</a:t>
            </a:r>
          </a:p>
          <a:p>
            <a:endParaRPr lang="en-US" sz="2400" b="1" dirty="0" smtClean="0">
              <a:solidFill>
                <a:prstClr val="black"/>
              </a:solidFill>
            </a:endParaRPr>
          </a:p>
          <a:p>
            <a:r>
              <a:rPr lang="en-US" sz="2400" b="1" dirty="0" smtClean="0">
                <a:solidFill>
                  <a:prstClr val="black"/>
                </a:solidFill>
              </a:rPr>
              <a:t>Outreach </a:t>
            </a:r>
          </a:p>
          <a:p>
            <a:endParaRPr lang="en-US" sz="2400" b="1" dirty="0" smtClean="0">
              <a:solidFill>
                <a:prstClr val="black"/>
              </a:solidFill>
            </a:endParaRPr>
          </a:p>
          <a:p>
            <a:r>
              <a:rPr lang="en-US" sz="2400" b="1" dirty="0" smtClean="0">
                <a:solidFill>
                  <a:prstClr val="black"/>
                </a:solidFill>
              </a:rPr>
              <a:t>Technical Assistance</a:t>
            </a:r>
          </a:p>
          <a:p>
            <a:endParaRPr lang="en-US" sz="2400" b="1" dirty="0" smtClean="0">
              <a:solidFill>
                <a:prstClr val="black"/>
              </a:solidFill>
            </a:endParaRPr>
          </a:p>
          <a:p>
            <a:r>
              <a:rPr lang="en-US" sz="2400" b="1" dirty="0" smtClean="0">
                <a:solidFill>
                  <a:prstClr val="black"/>
                </a:solidFill>
              </a:rPr>
              <a:t>Documentation</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smtClean="0"/>
              <a:t>Administrative Manual</a:t>
            </a:r>
            <a:endParaRPr lang="en-US" dirty="0"/>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smtClean="0">
                <a:solidFill>
                  <a:srgbClr val="FF0000"/>
                </a:solidFill>
              </a:rPr>
              <a:t>Training Follows Manual!</a:t>
            </a:r>
            <a:endParaRPr lang="en-US" sz="2000" dirty="0">
              <a:solidFill>
                <a:srgbClr val="FF0000"/>
              </a:solidFill>
            </a:endParaRP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Introduction</a:t>
            </a:r>
            <a:endParaRPr lang="en-US" dirty="0">
              <a:solidFill>
                <a:srgbClr val="FFFFCC"/>
              </a:solidFill>
            </a:endParaRPr>
          </a:p>
        </p:txBody>
      </p:sp>
    </p:spTree>
    <p:extLst>
      <p:ext uri="{BB962C8B-B14F-4D97-AF65-F5344CB8AC3E}">
        <p14:creationId xmlns:p14="http://schemas.microsoft.com/office/powerpoint/2010/main" val="77151190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sz="2600" b="1" kern="1200" dirty="0" smtClean="0">
                <a:solidFill>
                  <a:schemeClr val="tx1"/>
                </a:solidFill>
                <a:effectLst/>
                <a:latin typeface="+mj-lt"/>
                <a:ea typeface="+mj-ea"/>
                <a:cs typeface="+mj-cs"/>
              </a:rPr>
              <a:t>4.4 QAB Role in Policy</a:t>
            </a:r>
            <a:endParaRPr lang="en-US" dirty="0"/>
          </a:p>
        </p:txBody>
      </p:sp>
      <p:sp>
        <p:nvSpPr>
          <p:cNvPr id="3" name="Subtitle 2"/>
          <p:cNvSpPr>
            <a:spLocks noGrp="1"/>
          </p:cNvSpPr>
          <p:nvPr>
            <p:ph type="subTitle" idx="1"/>
          </p:nvPr>
        </p:nvSpPr>
        <p:spPr/>
        <p:txBody>
          <a:bodyPr>
            <a:normAutofit/>
          </a:bodyPr>
          <a:lstStyle/>
          <a:p>
            <a:pPr marL="0" indent="0">
              <a:buNone/>
            </a:pPr>
            <a:r>
              <a:rPr lang="en-US" b="1" u="sng" dirty="0" smtClean="0"/>
              <a:t>Optional Local Policies</a:t>
            </a:r>
          </a:p>
          <a:p>
            <a:r>
              <a:rPr lang="en-US" sz="3200" b="1" kern="1200" dirty="0" smtClean="0">
                <a:solidFill>
                  <a:schemeClr val="tx1"/>
                </a:solidFill>
                <a:effectLst/>
                <a:latin typeface="+mn-lt"/>
                <a:ea typeface="+mn-ea"/>
                <a:cs typeface="+mn-cs"/>
              </a:rPr>
              <a:t>Examples of </a:t>
            </a:r>
            <a:r>
              <a:rPr lang="en-US" sz="3200" b="1" u="sng" kern="1200" dirty="0" err="1" smtClean="0">
                <a:solidFill>
                  <a:srgbClr val="FF0000"/>
                </a:solidFill>
                <a:effectLst/>
                <a:latin typeface="+mn-lt"/>
                <a:ea typeface="+mn-ea"/>
                <a:cs typeface="+mn-cs"/>
              </a:rPr>
              <a:t>UNacceptable</a:t>
            </a:r>
            <a:r>
              <a:rPr lang="en-US" sz="3200" b="1" kern="1200" dirty="0" smtClean="0">
                <a:solidFill>
                  <a:srgbClr val="FF0000"/>
                </a:solidFill>
                <a:effectLst/>
                <a:latin typeface="+mn-lt"/>
                <a:ea typeface="+mn-ea"/>
                <a:cs typeface="+mn-cs"/>
              </a:rPr>
              <a:t> </a:t>
            </a:r>
            <a:r>
              <a:rPr lang="en-US" sz="3200" b="1" kern="1200" dirty="0" smtClean="0">
                <a:solidFill>
                  <a:schemeClr val="tx1"/>
                </a:solidFill>
                <a:effectLst/>
                <a:latin typeface="+mn-lt"/>
                <a:ea typeface="+mn-ea"/>
                <a:cs typeface="+mn-cs"/>
              </a:rPr>
              <a:t>local policy:</a:t>
            </a:r>
          </a:p>
          <a:p>
            <a:pPr lvl="1"/>
            <a:r>
              <a:rPr lang="en-US" dirty="0" smtClean="0"/>
              <a:t>Allow use of 2A instead of DSA for surface</a:t>
            </a:r>
          </a:p>
          <a:p>
            <a:pPr lvl="1"/>
            <a:r>
              <a:rPr lang="en-US" sz="2800" kern="1200" dirty="0" smtClean="0">
                <a:solidFill>
                  <a:schemeClr val="tx1"/>
                </a:solidFill>
                <a:effectLst/>
                <a:latin typeface="+mn-lt"/>
                <a:ea typeface="+mn-ea"/>
                <a:cs typeface="+mn-cs"/>
              </a:rPr>
              <a:t>Advance 75% of funds to grant recipient.</a:t>
            </a:r>
          </a:p>
          <a:p>
            <a:pPr lvl="1"/>
            <a:r>
              <a:rPr lang="en-US" dirty="0" smtClean="0"/>
              <a:t>All townships are eligible regardless of training.</a:t>
            </a:r>
          </a:p>
          <a:p>
            <a:pPr lvl="1"/>
            <a:r>
              <a:rPr lang="en-US" dirty="0" smtClean="0"/>
              <a:t>OK to do projects on private roads or trails.</a:t>
            </a:r>
            <a:endParaRPr lang="en-US" sz="28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PennDOT Can’t apply. </a:t>
            </a:r>
            <a:r>
              <a:rPr lang="en-US" dirty="0" smtClean="0"/>
              <a:t>(or any other eligible entity)</a:t>
            </a:r>
            <a:endParaRPr lang="en-US" sz="2800" kern="1200" dirty="0" smtClean="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370030094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sz="2600" b="1" kern="1200" dirty="0" smtClean="0">
                <a:solidFill>
                  <a:schemeClr val="tx1"/>
                </a:solidFill>
                <a:effectLst/>
                <a:latin typeface="+mj-lt"/>
                <a:ea typeface="+mj-ea"/>
                <a:cs typeface="+mj-cs"/>
              </a:rPr>
              <a:t>4.4 QAB Role in Policy</a:t>
            </a:r>
            <a:endParaRPr lang="en-US" dirty="0"/>
          </a:p>
        </p:txBody>
      </p:sp>
      <p:sp>
        <p:nvSpPr>
          <p:cNvPr id="3" name="Subtitle 2"/>
          <p:cNvSpPr>
            <a:spLocks noGrp="1"/>
          </p:cNvSpPr>
          <p:nvPr>
            <p:ph type="subTitle" idx="1"/>
          </p:nvPr>
        </p:nvSpPr>
        <p:spPr/>
        <p:txBody>
          <a:bodyPr>
            <a:normAutofit/>
          </a:bodyPr>
          <a:lstStyle/>
          <a:p>
            <a:pPr marL="0" indent="0">
              <a:buNone/>
            </a:pPr>
            <a:r>
              <a:rPr lang="en-US" b="1" u="sng" dirty="0" smtClean="0"/>
              <a:t>Optional Local Policies</a:t>
            </a:r>
          </a:p>
          <a:p>
            <a:r>
              <a:rPr lang="en-US" sz="3200" b="1" kern="1200" dirty="0" smtClean="0">
                <a:solidFill>
                  <a:schemeClr val="tx1"/>
                </a:solidFill>
                <a:effectLst/>
                <a:latin typeface="+mn-lt"/>
                <a:ea typeface="+mn-ea"/>
                <a:cs typeface="+mn-cs"/>
              </a:rPr>
              <a:t>Examples of </a:t>
            </a:r>
            <a:r>
              <a:rPr lang="en-US" sz="3200" b="1" u="sng" kern="1200" dirty="0" err="1" smtClean="0">
                <a:solidFill>
                  <a:srgbClr val="FF0000"/>
                </a:solidFill>
                <a:effectLst/>
                <a:latin typeface="+mn-lt"/>
                <a:ea typeface="+mn-ea"/>
                <a:cs typeface="+mn-cs"/>
              </a:rPr>
              <a:t>UNacceptable</a:t>
            </a:r>
            <a:r>
              <a:rPr lang="en-US" sz="3200" b="1" kern="1200" dirty="0" smtClean="0">
                <a:solidFill>
                  <a:srgbClr val="FF0000"/>
                </a:solidFill>
                <a:effectLst/>
                <a:latin typeface="+mn-lt"/>
                <a:ea typeface="+mn-ea"/>
                <a:cs typeface="+mn-cs"/>
              </a:rPr>
              <a:t> </a:t>
            </a:r>
            <a:r>
              <a:rPr lang="en-US" sz="3200" b="1" kern="1200" dirty="0" smtClean="0">
                <a:solidFill>
                  <a:schemeClr val="tx1"/>
                </a:solidFill>
                <a:effectLst/>
                <a:latin typeface="+mn-lt"/>
                <a:ea typeface="+mn-ea"/>
                <a:cs typeface="+mn-cs"/>
              </a:rPr>
              <a:t>local policy:</a:t>
            </a:r>
          </a:p>
          <a:p>
            <a:pPr lvl="1"/>
            <a:r>
              <a:rPr lang="en-US" strike="sngStrike" dirty="0" smtClean="0">
                <a:solidFill>
                  <a:srgbClr val="FF0000"/>
                </a:solidFill>
              </a:rPr>
              <a:t>Allow use of 2A instead of DSA for surface</a:t>
            </a:r>
          </a:p>
          <a:p>
            <a:pPr lvl="1"/>
            <a:r>
              <a:rPr lang="en-US" sz="2800" strike="sngStrike" kern="1200" dirty="0" smtClean="0">
                <a:solidFill>
                  <a:srgbClr val="FF0000"/>
                </a:solidFill>
                <a:effectLst/>
              </a:rPr>
              <a:t>Advance 75% of funds to grant recipient.</a:t>
            </a:r>
          </a:p>
          <a:p>
            <a:pPr lvl="1"/>
            <a:r>
              <a:rPr lang="en-US" strike="sngStrike" dirty="0" smtClean="0">
                <a:solidFill>
                  <a:srgbClr val="FF0000"/>
                </a:solidFill>
              </a:rPr>
              <a:t>All townships are eligible regardless of training.</a:t>
            </a:r>
          </a:p>
          <a:p>
            <a:pPr lvl="1"/>
            <a:r>
              <a:rPr lang="en-US" strike="sngStrike" dirty="0" smtClean="0">
                <a:solidFill>
                  <a:srgbClr val="FF0000"/>
                </a:solidFill>
              </a:rPr>
              <a:t>OK to do projects on private roads or trails.</a:t>
            </a:r>
            <a:endParaRPr lang="en-US" sz="2800" strike="sngStrike" kern="1200" dirty="0" smtClean="0">
              <a:solidFill>
                <a:srgbClr val="FF0000"/>
              </a:solidFill>
              <a:effectLst/>
            </a:endParaRPr>
          </a:p>
          <a:p>
            <a:pPr lvl="1"/>
            <a:r>
              <a:rPr lang="en-US" sz="2800" strike="sngStrike" kern="1200" dirty="0" smtClean="0">
                <a:solidFill>
                  <a:srgbClr val="FF0000"/>
                </a:solidFill>
                <a:effectLst/>
              </a:rPr>
              <a:t>PennDOT Can’t apply. </a:t>
            </a:r>
            <a:r>
              <a:rPr lang="en-US" strike="sngStrike" dirty="0" smtClean="0">
                <a:solidFill>
                  <a:srgbClr val="FF0000"/>
                </a:solidFill>
              </a:rPr>
              <a:t>(or any other eligible entity)</a:t>
            </a:r>
            <a:endParaRPr lang="en-US" sz="2800" strike="sngStrike" kern="1200" dirty="0" smtClean="0">
              <a:solidFill>
                <a:srgbClr val="FF0000"/>
              </a:solidFill>
              <a:effectLst/>
            </a:endParaRPr>
          </a:p>
        </p:txBody>
      </p:sp>
      <p:sp>
        <p:nvSpPr>
          <p:cNvPr id="4" name="TextBox 3"/>
          <p:cNvSpPr txBox="1"/>
          <p:nvPr/>
        </p:nvSpPr>
        <p:spPr>
          <a:xfrm>
            <a:off x="1828800" y="4724400"/>
            <a:ext cx="5640583" cy="1200329"/>
          </a:xfrm>
          <a:prstGeom prst="rect">
            <a:avLst/>
          </a:prstGeom>
          <a:solidFill>
            <a:schemeClr val="tx2">
              <a:lumMod val="20000"/>
              <a:lumOff val="80000"/>
            </a:schemeClr>
          </a:solidFill>
          <a:ln w="28575">
            <a:solidFill>
              <a:schemeClr val="tx2">
                <a:lumMod val="75000"/>
              </a:schemeClr>
            </a:solidFill>
          </a:ln>
          <a:effectLst>
            <a:outerShdw blurRad="50800" dist="38100" dir="5400000" algn="t" rotWithShape="0">
              <a:prstClr val="black">
                <a:alpha val="40000"/>
              </a:prstClr>
            </a:outerShdw>
          </a:effectLst>
        </p:spPr>
        <p:txBody>
          <a:bodyPr wrap="none" rtlCol="0">
            <a:spAutoFit/>
          </a:bodyPr>
          <a:lstStyle/>
          <a:p>
            <a:pPr algn="ctr"/>
            <a:r>
              <a:rPr lang="en-US" sz="2400" b="1" dirty="0" smtClean="0"/>
              <a:t>QAB Webinar Recorded 11/20/14</a:t>
            </a:r>
          </a:p>
          <a:p>
            <a:pPr algn="ctr"/>
            <a:r>
              <a:rPr lang="en-US" sz="2400" b="1" dirty="0" smtClean="0"/>
              <a:t>Recording and PowerPoint available online</a:t>
            </a:r>
          </a:p>
          <a:p>
            <a:pPr algn="ctr"/>
            <a:r>
              <a:rPr lang="en-US" sz="2400" b="1" dirty="0" smtClean="0">
                <a:hlinkClick r:id="rId3"/>
              </a:rPr>
              <a:t>www.dirtandgravelroads.org</a:t>
            </a:r>
            <a:r>
              <a:rPr lang="en-US" sz="2400" b="1" dirty="0" smtClean="0"/>
              <a:t> </a:t>
            </a:r>
            <a:endParaRPr lang="en-US" sz="2400" b="1"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4. QAB Role</a:t>
            </a:r>
            <a:endParaRPr lang="en-US" dirty="0">
              <a:solidFill>
                <a:srgbClr val="FFFFCC"/>
              </a:solidFill>
            </a:endParaRPr>
          </a:p>
        </p:txBody>
      </p:sp>
    </p:spTree>
    <p:extLst>
      <p:ext uri="{BB962C8B-B14F-4D97-AF65-F5344CB8AC3E}">
        <p14:creationId xmlns:p14="http://schemas.microsoft.com/office/powerpoint/2010/main" val="413126083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Funny Slide</a:t>
            </a:r>
            <a:endParaRPr lang="en-US" dirty="0"/>
          </a:p>
        </p:txBody>
      </p:sp>
      <p:sp>
        <p:nvSpPr>
          <p:cNvPr id="5" name="Subtitle 4"/>
          <p:cNvSpPr>
            <a:spLocks noGrp="1"/>
          </p:cNvSpPr>
          <p:nvPr>
            <p:ph type="subTitle" idx="1"/>
          </p:nvPr>
        </p:nvSpPr>
        <p:spPr/>
        <p:txBody>
          <a:bodyPr/>
          <a:lstStyle/>
          <a:p>
            <a:endParaRPr lang="en-US"/>
          </a:p>
        </p:txBody>
      </p:sp>
      <p:pic>
        <p:nvPicPr>
          <p:cNvPr id="9" name="Picture 2" descr="http://wanna-joke.com/wp-content/uploads/2013/09/funny-pictures-road-sign-falling-c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4514"/>
            <a:ext cx="6324600" cy="687061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6488668"/>
            <a:ext cx="1730858" cy="369332"/>
          </a:xfrm>
          <a:prstGeom prst="rect">
            <a:avLst/>
          </a:prstGeom>
        </p:spPr>
        <p:txBody>
          <a:bodyPr wrap="none">
            <a:spAutoFit/>
          </a:bodyPr>
          <a:lstStyle/>
          <a:p>
            <a:r>
              <a:rPr lang="en-US" dirty="0">
                <a:solidFill>
                  <a:schemeClr val="bg1"/>
                </a:solidFill>
              </a:rPr>
              <a:t>wanna-joke.com</a:t>
            </a:r>
          </a:p>
        </p:txBody>
      </p:sp>
    </p:spTree>
    <p:extLst>
      <p:ext uri="{BB962C8B-B14F-4D97-AF65-F5344CB8AC3E}">
        <p14:creationId xmlns:p14="http://schemas.microsoft.com/office/powerpoint/2010/main" val="2112048489"/>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Administrative Manual</a:t>
            </a:r>
            <a:endParaRPr lang="en-US" dirty="0"/>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smtClean="0">
                <a:solidFill>
                  <a:schemeClr val="bg1">
                    <a:lumMod val="50000"/>
                  </a:schemeClr>
                </a:solidFill>
              </a:rPr>
              <a:t>Introduction</a:t>
            </a:r>
          </a:p>
          <a:p>
            <a:pPr marL="514350" indent="-514350">
              <a:buFont typeface="+mj-lt"/>
              <a:buAutoNum type="arabicParenR"/>
            </a:pPr>
            <a:r>
              <a:rPr lang="en-US" sz="3600" b="1" dirty="0" smtClean="0">
                <a:solidFill>
                  <a:schemeClr val="bg1">
                    <a:lumMod val="50000"/>
                  </a:schemeClr>
                </a:solidFill>
              </a:rPr>
              <a:t>SCC Role</a:t>
            </a:r>
          </a:p>
          <a:p>
            <a:pPr marL="514350" indent="-514350">
              <a:buFont typeface="+mj-lt"/>
              <a:buAutoNum type="arabicParenR"/>
            </a:pPr>
            <a:r>
              <a:rPr lang="en-US" sz="3600" dirty="0" smtClean="0">
                <a:solidFill>
                  <a:schemeClr val="bg1">
                    <a:lumMod val="50000"/>
                  </a:schemeClr>
                </a:solidFill>
              </a:rPr>
              <a:t>Conservation District Role</a:t>
            </a:r>
          </a:p>
          <a:p>
            <a:pPr marL="514350" indent="-514350">
              <a:buFont typeface="+mj-lt"/>
              <a:buAutoNum type="arabicParenR"/>
            </a:pPr>
            <a:r>
              <a:rPr lang="en-US" sz="3600" dirty="0" smtClean="0">
                <a:solidFill>
                  <a:schemeClr val="bg1">
                    <a:lumMod val="50000"/>
                  </a:schemeClr>
                </a:solidFill>
              </a:rPr>
              <a:t>Quality Assurance Board</a:t>
            </a:r>
          </a:p>
          <a:p>
            <a:pPr marL="514350" indent="-514350">
              <a:buFont typeface="+mj-lt"/>
              <a:buAutoNum type="arabicParenR"/>
            </a:pPr>
            <a:r>
              <a:rPr lang="en-US" sz="3600" b="1" u="sng" dirty="0" smtClean="0">
                <a:solidFill>
                  <a:srgbClr val="FFFF00"/>
                </a:solidFill>
              </a:rPr>
              <a:t>Applicant Role</a:t>
            </a:r>
          </a:p>
          <a:p>
            <a:pPr marL="514350" indent="-514350">
              <a:buFont typeface="+mj-lt"/>
              <a:buAutoNum type="arabicParenR"/>
            </a:pPr>
            <a:r>
              <a:rPr lang="en-US" sz="3600" b="1" dirty="0" smtClean="0">
                <a:solidFill>
                  <a:schemeClr val="bg1"/>
                </a:solidFill>
              </a:rPr>
              <a:t>Center for Dirt and Gravel Roads</a:t>
            </a:r>
          </a:p>
          <a:p>
            <a:pPr marL="514350" indent="-514350">
              <a:buFont typeface="+mj-lt"/>
              <a:buAutoNum type="arabicParenR"/>
            </a:pPr>
            <a:r>
              <a:rPr lang="en-US" sz="3600" b="1" dirty="0" smtClean="0">
                <a:solidFill>
                  <a:schemeClr val="bg1"/>
                </a:solidFill>
              </a:rPr>
              <a:t>Additional</a:t>
            </a:r>
            <a:r>
              <a:rPr lang="en-US" sz="3600" b="1" baseline="0" dirty="0" smtClean="0">
                <a:solidFill>
                  <a:schemeClr val="bg1"/>
                </a:solidFill>
              </a:rPr>
              <a:t> Policies</a:t>
            </a:r>
          </a:p>
          <a:p>
            <a:pPr marL="514350" indent="-514350">
              <a:buFont typeface="+mj-lt"/>
              <a:buAutoNum type="arabicParenR"/>
            </a:pPr>
            <a:r>
              <a:rPr lang="en-US" sz="3600" b="1" baseline="0" dirty="0" smtClean="0">
                <a:solidFill>
                  <a:schemeClr val="bg1"/>
                </a:solidFill>
              </a:rPr>
              <a:t>Permits and Other Requirements</a:t>
            </a:r>
          </a:p>
          <a:p>
            <a:pPr marL="0" indent="0">
              <a:buFont typeface="+mj-lt"/>
              <a:buNone/>
            </a:pPr>
            <a:r>
              <a:rPr lang="en-US" sz="3600" b="1" baseline="0" dirty="0" smtClean="0">
                <a:solidFill>
                  <a:schemeClr val="bg1"/>
                </a:solidFill>
              </a:rPr>
              <a:t>Appendices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57199"/>
            <a:ext cx="2621666" cy="3416761"/>
          </a:xfrm>
          <a:prstGeom prst="rect">
            <a:avLst/>
          </a:prstGeom>
          <a:noFill/>
          <a:ln w="38100">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8105041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dirty="0"/>
              <a:t>5</a:t>
            </a:r>
            <a:r>
              <a:rPr lang="en-US" sz="2600" b="1" kern="1200" dirty="0" smtClean="0">
                <a:solidFill>
                  <a:schemeClr val="tx1"/>
                </a:solidFill>
                <a:effectLst/>
                <a:latin typeface="+mj-lt"/>
                <a:ea typeface="+mj-ea"/>
                <a:cs typeface="+mj-cs"/>
              </a:rPr>
              <a:t> Applicant Role</a:t>
            </a:r>
            <a:endParaRPr lang="en-US" dirty="0"/>
          </a:p>
        </p:txBody>
      </p:sp>
      <p:sp>
        <p:nvSpPr>
          <p:cNvPr id="3" name="Subtitle 2"/>
          <p:cNvSpPr>
            <a:spLocks noGrp="1"/>
          </p:cNvSpPr>
          <p:nvPr>
            <p:ph type="subTitle" idx="1"/>
          </p:nvPr>
        </p:nvSpPr>
        <p:spPr/>
        <p:txBody>
          <a:bodyPr>
            <a:normAutofit/>
          </a:bodyPr>
          <a:lstStyle/>
          <a:p>
            <a:pPr marL="0" indent="0">
              <a:buNone/>
            </a:pPr>
            <a:r>
              <a:rPr lang="en-US" b="1" u="sng" dirty="0" smtClean="0"/>
              <a:t>5. Applicant Role</a:t>
            </a:r>
          </a:p>
          <a:p>
            <a:r>
              <a:rPr lang="en-US" sz="3200" kern="1200" dirty="0" smtClean="0">
                <a:solidFill>
                  <a:schemeClr val="tx1"/>
                </a:solidFill>
                <a:effectLst/>
                <a:latin typeface="+mn-lt"/>
                <a:ea typeface="+mn-ea"/>
                <a:cs typeface="+mn-cs"/>
              </a:rPr>
              <a:t>Designed as standalone section you can copy and give to new potential applicants.</a:t>
            </a:r>
          </a:p>
          <a:p>
            <a:r>
              <a:rPr lang="en-US" dirty="0" smtClean="0"/>
              <a:t>Most information is repetitive from SCC and District section, just written with applicants in mind.</a:t>
            </a:r>
            <a:endParaRPr lang="en-US" sz="3200" kern="1200" dirty="0" smtClean="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5. Applicants</a:t>
            </a:r>
            <a:endParaRPr lang="en-US" dirty="0">
              <a:solidFill>
                <a:srgbClr val="FFFFCC"/>
              </a:solidFill>
            </a:endParaRPr>
          </a:p>
        </p:txBody>
      </p:sp>
    </p:spTree>
    <p:extLst>
      <p:ext uri="{BB962C8B-B14F-4D97-AF65-F5344CB8AC3E}">
        <p14:creationId xmlns:p14="http://schemas.microsoft.com/office/powerpoint/2010/main" val="264182623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Administrative Manual</a:t>
            </a:r>
            <a:endParaRPr lang="en-US" dirty="0"/>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smtClean="0">
                <a:solidFill>
                  <a:schemeClr val="bg1">
                    <a:lumMod val="50000"/>
                  </a:schemeClr>
                </a:solidFill>
              </a:rPr>
              <a:t>Introduction</a:t>
            </a:r>
          </a:p>
          <a:p>
            <a:pPr marL="514350" indent="-514350">
              <a:buFont typeface="+mj-lt"/>
              <a:buAutoNum type="arabicParenR"/>
            </a:pPr>
            <a:r>
              <a:rPr lang="en-US" sz="3600" b="1" dirty="0" smtClean="0">
                <a:solidFill>
                  <a:schemeClr val="bg1">
                    <a:lumMod val="50000"/>
                  </a:schemeClr>
                </a:solidFill>
              </a:rPr>
              <a:t>SCC Role</a:t>
            </a:r>
          </a:p>
          <a:p>
            <a:pPr marL="514350" indent="-514350">
              <a:buFont typeface="+mj-lt"/>
              <a:buAutoNum type="arabicParenR"/>
            </a:pPr>
            <a:r>
              <a:rPr lang="en-US" sz="3600" dirty="0" smtClean="0">
                <a:solidFill>
                  <a:schemeClr val="bg1">
                    <a:lumMod val="50000"/>
                  </a:schemeClr>
                </a:solidFill>
              </a:rPr>
              <a:t>Conservation District Role</a:t>
            </a:r>
          </a:p>
          <a:p>
            <a:pPr marL="514350" indent="-514350">
              <a:buFont typeface="+mj-lt"/>
              <a:buAutoNum type="arabicParenR"/>
            </a:pPr>
            <a:r>
              <a:rPr lang="en-US" sz="3600" dirty="0" smtClean="0">
                <a:solidFill>
                  <a:schemeClr val="bg1">
                    <a:lumMod val="50000"/>
                  </a:schemeClr>
                </a:solidFill>
              </a:rPr>
              <a:t>Quality Assurance Board</a:t>
            </a:r>
          </a:p>
          <a:p>
            <a:pPr marL="514350" indent="-514350">
              <a:buFont typeface="+mj-lt"/>
              <a:buAutoNum type="arabicParenR"/>
            </a:pPr>
            <a:r>
              <a:rPr lang="en-US" sz="3600" dirty="0" smtClean="0">
                <a:solidFill>
                  <a:schemeClr val="bg1">
                    <a:lumMod val="50000"/>
                  </a:schemeClr>
                </a:solidFill>
              </a:rPr>
              <a:t>Applicant Role</a:t>
            </a:r>
          </a:p>
          <a:p>
            <a:pPr marL="514350" indent="-514350">
              <a:buFont typeface="+mj-lt"/>
              <a:buAutoNum type="arabicParenR"/>
            </a:pPr>
            <a:r>
              <a:rPr lang="en-US" sz="3600" b="1" u="sng" dirty="0" smtClean="0">
                <a:solidFill>
                  <a:srgbClr val="FFFF00"/>
                </a:solidFill>
              </a:rPr>
              <a:t>Center for Dirt and Gravel Roads</a:t>
            </a:r>
          </a:p>
          <a:p>
            <a:pPr marL="514350" indent="-514350">
              <a:buFont typeface="+mj-lt"/>
              <a:buAutoNum type="arabicParenR"/>
            </a:pPr>
            <a:r>
              <a:rPr lang="en-US" sz="3600" b="1" dirty="0" smtClean="0">
                <a:solidFill>
                  <a:schemeClr val="bg1"/>
                </a:solidFill>
              </a:rPr>
              <a:t>Additional</a:t>
            </a:r>
            <a:r>
              <a:rPr lang="en-US" sz="3600" b="1" baseline="0" dirty="0" smtClean="0">
                <a:solidFill>
                  <a:schemeClr val="bg1"/>
                </a:solidFill>
              </a:rPr>
              <a:t> Policies</a:t>
            </a:r>
          </a:p>
          <a:p>
            <a:pPr marL="514350" indent="-514350">
              <a:buFont typeface="+mj-lt"/>
              <a:buAutoNum type="arabicParenR"/>
            </a:pPr>
            <a:r>
              <a:rPr lang="en-US" sz="3600" b="1" baseline="0" dirty="0" smtClean="0">
                <a:solidFill>
                  <a:schemeClr val="bg1"/>
                </a:solidFill>
              </a:rPr>
              <a:t>Permits and Other Requirements</a:t>
            </a:r>
          </a:p>
          <a:p>
            <a:pPr marL="0" indent="0">
              <a:buFont typeface="+mj-lt"/>
              <a:buNone/>
            </a:pPr>
            <a:r>
              <a:rPr lang="en-US" sz="3600" b="1" baseline="0" dirty="0" smtClean="0">
                <a:solidFill>
                  <a:schemeClr val="bg1"/>
                </a:solidFill>
              </a:rPr>
              <a:t>Appendices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57199"/>
            <a:ext cx="2621666" cy="3416761"/>
          </a:xfrm>
          <a:prstGeom prst="rect">
            <a:avLst/>
          </a:prstGeom>
          <a:noFill/>
          <a:ln w="38100">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35027178"/>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457200"/>
            <a:ext cx="9144000" cy="6400800"/>
          </a:xfrm>
          <a:prstGeom prst="rect">
            <a:avLst/>
          </a:prstGeom>
          <a:solidFill>
            <a:schemeClr val="bg1"/>
          </a:solidFill>
          <a:ln w="9525">
            <a:solidFill>
              <a:schemeClr val="bg1"/>
            </a:solidFill>
            <a:miter lim="800000"/>
            <a:headEnd/>
            <a:tailEnd/>
          </a:ln>
        </p:spPr>
        <p:txBody>
          <a:bodyPr wrap="none" anchor="ctr"/>
          <a:lstStyle/>
          <a:p>
            <a:pPr algn="ctr"/>
            <a:endParaRPr lang="en-US" b="0"/>
          </a:p>
        </p:txBody>
      </p:sp>
      <p:pic>
        <p:nvPicPr>
          <p:cNvPr id="69636" name="Picture 4" descr="cdgrs_logo_raster2"/>
          <p:cNvPicPr>
            <a:picLocks noChangeAspect="1" noChangeArrowheads="1"/>
          </p:cNvPicPr>
          <p:nvPr/>
        </p:nvPicPr>
        <p:blipFill>
          <a:blip r:embed="rId3" cstate="print"/>
          <a:srcRect/>
          <a:stretch>
            <a:fillRect/>
          </a:stretch>
        </p:blipFill>
        <p:spPr bwMode="auto">
          <a:xfrm>
            <a:off x="4419600" y="685800"/>
            <a:ext cx="4648200" cy="1412875"/>
          </a:xfrm>
          <a:prstGeom prst="rect">
            <a:avLst/>
          </a:prstGeom>
          <a:noFill/>
          <a:ln w="9525">
            <a:noFill/>
            <a:miter lim="800000"/>
            <a:headEnd/>
            <a:tailEnd/>
          </a:ln>
        </p:spPr>
      </p:pic>
      <p:pic>
        <p:nvPicPr>
          <p:cNvPr id="69637" name="Picture 5" descr="scc_color"/>
          <p:cNvPicPr>
            <a:picLocks noChangeAspect="1" noChangeArrowheads="1"/>
          </p:cNvPicPr>
          <p:nvPr/>
        </p:nvPicPr>
        <p:blipFill>
          <a:blip r:embed="rId4" cstate="print"/>
          <a:srcRect/>
          <a:stretch>
            <a:fillRect/>
          </a:stretch>
        </p:blipFill>
        <p:spPr bwMode="auto">
          <a:xfrm>
            <a:off x="990600" y="609600"/>
            <a:ext cx="1676400" cy="1136650"/>
          </a:xfrm>
          <a:prstGeom prst="rect">
            <a:avLst/>
          </a:prstGeom>
          <a:noFill/>
          <a:ln w="9525">
            <a:noFill/>
            <a:miter lim="800000"/>
            <a:headEnd/>
            <a:tailEnd/>
          </a:ln>
        </p:spPr>
      </p:pic>
      <p:sp>
        <p:nvSpPr>
          <p:cNvPr id="69638" name="Line 6"/>
          <p:cNvSpPr>
            <a:spLocks noChangeShapeType="1"/>
          </p:cNvSpPr>
          <p:nvPr/>
        </p:nvSpPr>
        <p:spPr bwMode="auto">
          <a:xfrm>
            <a:off x="4248150" y="457200"/>
            <a:ext cx="0" cy="6400800"/>
          </a:xfrm>
          <a:prstGeom prst="line">
            <a:avLst/>
          </a:prstGeom>
          <a:noFill/>
          <a:ln w="38100">
            <a:solidFill>
              <a:schemeClr val="tx1"/>
            </a:solidFill>
            <a:prstDash val="sysDot"/>
            <a:round/>
            <a:headEnd/>
            <a:tailEnd/>
          </a:ln>
        </p:spPr>
        <p:txBody>
          <a:bodyPr/>
          <a:lstStyle/>
          <a:p>
            <a:endParaRPr lang="en-US"/>
          </a:p>
        </p:txBody>
      </p:sp>
      <p:sp>
        <p:nvSpPr>
          <p:cNvPr id="69639" name="Text Box 7"/>
          <p:cNvSpPr txBox="1">
            <a:spLocks noChangeArrowheads="1"/>
          </p:cNvSpPr>
          <p:nvPr/>
        </p:nvSpPr>
        <p:spPr bwMode="auto">
          <a:xfrm>
            <a:off x="95250" y="1727200"/>
            <a:ext cx="4105275" cy="396875"/>
          </a:xfrm>
          <a:prstGeom prst="rect">
            <a:avLst/>
          </a:prstGeom>
          <a:noFill/>
          <a:ln w="9525">
            <a:noFill/>
            <a:miter lim="800000"/>
            <a:headEnd/>
            <a:tailEnd/>
          </a:ln>
        </p:spPr>
        <p:txBody>
          <a:bodyPr wrap="none">
            <a:spAutoFit/>
          </a:bodyPr>
          <a:lstStyle/>
          <a:p>
            <a:r>
              <a:rPr lang="en-US" sz="2000"/>
              <a:t>Dirt and Gravel Road PROGRAM</a:t>
            </a:r>
          </a:p>
        </p:txBody>
      </p:sp>
      <p:sp>
        <p:nvSpPr>
          <p:cNvPr id="69640" name="Text Box 8"/>
          <p:cNvSpPr txBox="1">
            <a:spLocks noChangeArrowheads="1"/>
          </p:cNvSpPr>
          <p:nvPr/>
        </p:nvSpPr>
        <p:spPr bwMode="auto">
          <a:xfrm>
            <a:off x="762000" y="2743200"/>
            <a:ext cx="3581400" cy="457200"/>
          </a:xfrm>
          <a:prstGeom prst="rect">
            <a:avLst/>
          </a:prstGeom>
          <a:noFill/>
          <a:ln w="9525">
            <a:noFill/>
            <a:miter lim="800000"/>
            <a:headEnd/>
            <a:tailEnd/>
          </a:ln>
        </p:spPr>
        <p:txBody>
          <a:bodyPr>
            <a:spAutoFit/>
          </a:bodyPr>
          <a:lstStyle/>
          <a:p>
            <a:r>
              <a:rPr lang="en-US" sz="2400" i="1"/>
              <a:t>Funding Support</a:t>
            </a:r>
            <a:r>
              <a:rPr lang="en-US" sz="2400" b="0" i="1"/>
              <a:t>	</a:t>
            </a:r>
          </a:p>
        </p:txBody>
      </p:sp>
      <p:sp>
        <p:nvSpPr>
          <p:cNvPr id="69641" name="Rectangle 9"/>
          <p:cNvSpPr>
            <a:spLocks noChangeArrowheads="1"/>
          </p:cNvSpPr>
          <p:nvPr/>
        </p:nvSpPr>
        <p:spPr bwMode="auto">
          <a:xfrm>
            <a:off x="762000" y="3429000"/>
            <a:ext cx="3505200" cy="457200"/>
          </a:xfrm>
          <a:prstGeom prst="rect">
            <a:avLst/>
          </a:prstGeom>
          <a:noFill/>
          <a:ln w="9525" algn="ctr">
            <a:noFill/>
            <a:miter lim="800000"/>
            <a:headEnd/>
            <a:tailEnd/>
          </a:ln>
        </p:spPr>
        <p:txBody>
          <a:bodyPr>
            <a:spAutoFit/>
          </a:bodyPr>
          <a:lstStyle/>
          <a:p>
            <a:r>
              <a:rPr lang="en-US" sz="2400" i="1"/>
              <a:t>Guidance</a:t>
            </a:r>
            <a:endParaRPr lang="en-US" sz="2400" b="0" i="1"/>
          </a:p>
        </p:txBody>
      </p:sp>
      <p:sp>
        <p:nvSpPr>
          <p:cNvPr id="69642" name="Text Box 10"/>
          <p:cNvSpPr txBox="1">
            <a:spLocks noChangeArrowheads="1"/>
          </p:cNvSpPr>
          <p:nvPr/>
        </p:nvSpPr>
        <p:spPr bwMode="auto">
          <a:xfrm>
            <a:off x="5264150" y="2314575"/>
            <a:ext cx="3651250" cy="4208463"/>
          </a:xfrm>
          <a:prstGeom prst="rect">
            <a:avLst/>
          </a:prstGeom>
          <a:noFill/>
          <a:ln w="9525">
            <a:noFill/>
            <a:miter lim="800000"/>
            <a:headEnd/>
            <a:tailEnd/>
          </a:ln>
        </p:spPr>
        <p:txBody>
          <a:bodyPr wrap="none">
            <a:spAutoFit/>
          </a:bodyPr>
          <a:lstStyle/>
          <a:p>
            <a:r>
              <a:rPr lang="en-US" sz="2400"/>
              <a:t>Education</a:t>
            </a:r>
          </a:p>
          <a:p>
            <a:pPr>
              <a:buFontTx/>
              <a:buChar char="-"/>
            </a:pPr>
            <a:r>
              <a:rPr lang="en-US" b="0"/>
              <a:t> 2 day ESM training</a:t>
            </a:r>
          </a:p>
          <a:p>
            <a:pPr>
              <a:buFontTx/>
              <a:buChar char="-"/>
            </a:pPr>
            <a:r>
              <a:rPr lang="en-US" b="0"/>
              <a:t> Annual Workshops</a:t>
            </a:r>
          </a:p>
          <a:p>
            <a:pPr>
              <a:buFontTx/>
              <a:buChar char="-"/>
            </a:pPr>
            <a:r>
              <a:rPr lang="en-US" b="0"/>
              <a:t> Demonstration Days</a:t>
            </a:r>
          </a:p>
          <a:p>
            <a:r>
              <a:rPr lang="en-US" sz="2400"/>
              <a:t>Outreach</a:t>
            </a:r>
          </a:p>
          <a:p>
            <a:r>
              <a:rPr lang="en-US" b="0"/>
              <a:t>- Technical Documentation</a:t>
            </a:r>
          </a:p>
          <a:p>
            <a:r>
              <a:rPr lang="en-US" b="0"/>
              <a:t>- Website</a:t>
            </a:r>
          </a:p>
          <a:p>
            <a:pPr>
              <a:buFontTx/>
              <a:buChar char="-"/>
            </a:pPr>
            <a:r>
              <a:rPr lang="en-US" b="0"/>
              <a:t> Newsletter</a:t>
            </a:r>
          </a:p>
          <a:p>
            <a:pPr>
              <a:buFontTx/>
              <a:buChar char="-"/>
            </a:pPr>
            <a:r>
              <a:rPr lang="en-US" b="0"/>
              <a:t> Interagency cooperation</a:t>
            </a:r>
          </a:p>
          <a:p>
            <a:r>
              <a:rPr lang="en-US" sz="2400"/>
              <a:t>Program Support</a:t>
            </a:r>
          </a:p>
          <a:p>
            <a:pPr>
              <a:buFontTx/>
              <a:buChar char="-"/>
            </a:pPr>
            <a:r>
              <a:rPr lang="en-US" b="0"/>
              <a:t> Advisory Groups</a:t>
            </a:r>
          </a:p>
          <a:p>
            <a:pPr>
              <a:buFontTx/>
              <a:buChar char="-"/>
            </a:pPr>
            <a:r>
              <a:rPr lang="en-US" b="0"/>
              <a:t> </a:t>
            </a:r>
            <a:r>
              <a:rPr lang="en-US" b="0" u="sng"/>
              <a:t>Technical Assistance to Districts</a:t>
            </a:r>
          </a:p>
          <a:p>
            <a:pPr>
              <a:buFontTx/>
              <a:buChar char="-"/>
            </a:pPr>
            <a:r>
              <a:rPr lang="en-US" b="0"/>
              <a:t> Quality Assurance effort</a:t>
            </a:r>
          </a:p>
          <a:p>
            <a:pPr>
              <a:buFontTx/>
              <a:buChar char="-"/>
            </a:pPr>
            <a:r>
              <a:rPr lang="en-US" b="0"/>
              <a:t> Geographic Information Systems</a:t>
            </a:r>
          </a:p>
        </p:txBody>
      </p:sp>
      <p:sp>
        <p:nvSpPr>
          <p:cNvPr id="69643" name="Line 11"/>
          <p:cNvSpPr>
            <a:spLocks noChangeShapeType="1"/>
          </p:cNvSpPr>
          <p:nvPr/>
        </p:nvSpPr>
        <p:spPr bwMode="auto">
          <a:xfrm>
            <a:off x="0" y="2133600"/>
            <a:ext cx="9144000" cy="0"/>
          </a:xfrm>
          <a:prstGeom prst="line">
            <a:avLst/>
          </a:prstGeom>
          <a:noFill/>
          <a:ln w="9525">
            <a:solidFill>
              <a:schemeClr val="tx1"/>
            </a:solidFill>
            <a:round/>
            <a:headEnd/>
            <a:tailEnd/>
          </a:ln>
        </p:spPr>
        <p:txBody>
          <a:bodyPr/>
          <a:lstStyle/>
          <a:p>
            <a:endParaRPr lang="en-US"/>
          </a:p>
        </p:txBody>
      </p:sp>
      <p:sp>
        <p:nvSpPr>
          <p:cNvPr id="69644" name="Line 13"/>
          <p:cNvSpPr>
            <a:spLocks noChangeShapeType="1"/>
          </p:cNvSpPr>
          <p:nvPr/>
        </p:nvSpPr>
        <p:spPr bwMode="auto">
          <a:xfrm>
            <a:off x="3429000" y="2971800"/>
            <a:ext cx="1371600" cy="0"/>
          </a:xfrm>
          <a:prstGeom prst="line">
            <a:avLst/>
          </a:prstGeom>
          <a:noFill/>
          <a:ln w="76200">
            <a:solidFill>
              <a:srgbClr val="FF0000"/>
            </a:solidFill>
            <a:round/>
            <a:headEnd/>
            <a:tailEnd type="triangle" w="med" len="med"/>
          </a:ln>
        </p:spPr>
        <p:txBody>
          <a:bodyPr/>
          <a:lstStyle/>
          <a:p>
            <a:endParaRPr lang="en-US"/>
          </a:p>
        </p:txBody>
      </p:sp>
      <p:sp>
        <p:nvSpPr>
          <p:cNvPr id="69645" name="Line 14"/>
          <p:cNvSpPr>
            <a:spLocks noChangeShapeType="1"/>
          </p:cNvSpPr>
          <p:nvPr/>
        </p:nvSpPr>
        <p:spPr bwMode="auto">
          <a:xfrm>
            <a:off x="2286000" y="3702050"/>
            <a:ext cx="2514600" cy="0"/>
          </a:xfrm>
          <a:prstGeom prst="line">
            <a:avLst/>
          </a:prstGeom>
          <a:noFill/>
          <a:ln w="76200">
            <a:solidFill>
              <a:srgbClr val="FF0000"/>
            </a:solidFill>
            <a:round/>
            <a:headEnd/>
            <a:tailEnd type="triangle" w="med" len="med"/>
          </a:ln>
        </p:spPr>
        <p:txBody>
          <a:bodyPr/>
          <a:lstStyle/>
          <a:p>
            <a:endParaRPr lang="en-US"/>
          </a:p>
        </p:txBody>
      </p:sp>
      <p:sp>
        <p:nvSpPr>
          <p:cNvPr id="69646" name="AutoShape 15"/>
          <p:cNvSpPr>
            <a:spLocks/>
          </p:cNvSpPr>
          <p:nvPr/>
        </p:nvSpPr>
        <p:spPr bwMode="auto">
          <a:xfrm>
            <a:off x="4724400" y="2438400"/>
            <a:ext cx="457200" cy="3810000"/>
          </a:xfrm>
          <a:prstGeom prst="leftBrace">
            <a:avLst>
              <a:gd name="adj1" fmla="val 69444"/>
              <a:gd name="adj2" fmla="val 50000"/>
            </a:avLst>
          </a:prstGeom>
          <a:noFill/>
          <a:ln w="76200">
            <a:solidFill>
              <a:srgbClr val="FF0000"/>
            </a:solidFill>
            <a:round/>
            <a:headEnd/>
            <a:tailEnd/>
          </a:ln>
        </p:spPr>
        <p:txBody>
          <a:bodyPr wrap="none" anchor="ctr"/>
          <a:lstStyle/>
          <a:p>
            <a:endParaRPr lang="en-US"/>
          </a:p>
        </p:txBody>
      </p:sp>
      <p:sp>
        <p:nvSpPr>
          <p:cNvPr id="69647" name="Line 17"/>
          <p:cNvSpPr>
            <a:spLocks noChangeShapeType="1"/>
          </p:cNvSpPr>
          <p:nvPr/>
        </p:nvSpPr>
        <p:spPr bwMode="auto">
          <a:xfrm>
            <a:off x="3886200" y="4343400"/>
            <a:ext cx="838200" cy="0"/>
          </a:xfrm>
          <a:prstGeom prst="line">
            <a:avLst/>
          </a:prstGeom>
          <a:noFill/>
          <a:ln w="76200">
            <a:solidFill>
              <a:srgbClr val="FF0000"/>
            </a:solidFill>
            <a:round/>
            <a:headEnd type="triangle" w="med" len="med"/>
            <a:tailEnd/>
          </a:ln>
        </p:spPr>
        <p:txBody>
          <a:bodyPr/>
          <a:lstStyle/>
          <a:p>
            <a:endParaRPr lang="en-US"/>
          </a:p>
        </p:txBody>
      </p:sp>
      <p:sp>
        <p:nvSpPr>
          <p:cNvPr id="69648" name="Text Box 19"/>
          <p:cNvSpPr txBox="1">
            <a:spLocks noChangeArrowheads="1"/>
          </p:cNvSpPr>
          <p:nvPr/>
        </p:nvSpPr>
        <p:spPr bwMode="auto">
          <a:xfrm>
            <a:off x="495300" y="4328615"/>
            <a:ext cx="3581400" cy="2308324"/>
          </a:xfrm>
          <a:prstGeom prst="rect">
            <a:avLst/>
          </a:prstGeom>
          <a:noFill/>
          <a:ln w="9525">
            <a:noFill/>
            <a:miter lim="800000"/>
            <a:headEnd/>
            <a:tailEnd/>
          </a:ln>
        </p:spPr>
        <p:txBody>
          <a:bodyPr>
            <a:spAutoFit/>
          </a:bodyPr>
          <a:lstStyle/>
          <a:p>
            <a:pPr marL="342900" indent="-342900">
              <a:buFont typeface="Arial" panose="020B0604020202020204" pitchFamily="34" charset="0"/>
              <a:buChar char="•"/>
            </a:pPr>
            <a:r>
              <a:rPr lang="en-US" sz="2400" dirty="0"/>
              <a:t>Make </a:t>
            </a:r>
            <a:r>
              <a:rPr lang="en-US" sz="2400" dirty="0" smtClean="0"/>
              <a:t>Policy</a:t>
            </a:r>
            <a:endParaRPr lang="en-US" sz="2400" dirty="0"/>
          </a:p>
          <a:p>
            <a:pPr marL="342900" indent="-342900">
              <a:buFont typeface="Arial" panose="020B0604020202020204" pitchFamily="34" charset="0"/>
              <a:buChar char="•"/>
            </a:pPr>
            <a:r>
              <a:rPr lang="en-US" sz="2400" dirty="0"/>
              <a:t>“Administer” </a:t>
            </a:r>
            <a:r>
              <a:rPr lang="en-US" sz="2400" dirty="0" smtClean="0"/>
              <a:t>Program</a:t>
            </a:r>
          </a:p>
          <a:p>
            <a:pPr marL="342900" indent="-342900">
              <a:buFont typeface="Arial" panose="020B0604020202020204" pitchFamily="34" charset="0"/>
              <a:buChar char="•"/>
            </a:pPr>
            <a:r>
              <a:rPr lang="en-US" sz="2400" b="0" dirty="0" smtClean="0"/>
              <a:t>QAQC</a:t>
            </a:r>
          </a:p>
          <a:p>
            <a:pPr marL="342900" indent="-342900">
              <a:buFont typeface="Arial" panose="020B0604020202020204" pitchFamily="34" charset="0"/>
              <a:buChar char="•"/>
            </a:pPr>
            <a:r>
              <a:rPr lang="en-US" sz="2400" dirty="0" smtClean="0"/>
              <a:t>Coordinate with legislatures and other agencies</a:t>
            </a:r>
            <a:endParaRPr lang="en-US" sz="2400" b="0" dirty="0"/>
          </a:p>
        </p:txBody>
      </p:sp>
      <p:sp>
        <p:nvSpPr>
          <p:cNvPr id="2" name="Title 1"/>
          <p:cNvSpPr>
            <a:spLocks noGrp="1"/>
          </p:cNvSpPr>
          <p:nvPr>
            <p:ph type="title"/>
          </p:nvPr>
        </p:nvSpPr>
        <p:spPr/>
        <p:txBody>
          <a:bodyPr/>
          <a:lstStyle/>
          <a:p>
            <a:r>
              <a:rPr lang="en-US" dirty="0" smtClean="0"/>
              <a:t>Center Role</a:t>
            </a:r>
            <a:endParaRPr lang="en-US" dirty="0"/>
          </a:p>
        </p:txBody>
      </p:sp>
      <p:sp>
        <p:nvSpPr>
          <p:cNvPr id="17"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6. CDGRS</a:t>
            </a:r>
            <a:endParaRPr lang="en-US" dirty="0">
              <a:solidFill>
                <a:srgbClr val="FFFFCC"/>
              </a:solidFill>
            </a:endParaRPr>
          </a:p>
        </p:txBody>
      </p:sp>
    </p:spTree>
    <p:extLst>
      <p:ext uri="{BB962C8B-B14F-4D97-AF65-F5344CB8AC3E}">
        <p14:creationId xmlns:p14="http://schemas.microsoft.com/office/powerpoint/2010/main" val="86754149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457200"/>
            <a:ext cx="9144000" cy="6400800"/>
          </a:xfrm>
          <a:prstGeom prst="rect">
            <a:avLst/>
          </a:prstGeom>
          <a:solidFill>
            <a:schemeClr val="bg1"/>
          </a:solidFill>
          <a:ln w="9525">
            <a:solidFill>
              <a:schemeClr val="bg1"/>
            </a:solidFill>
            <a:miter lim="800000"/>
            <a:headEnd/>
            <a:tailEnd/>
          </a:ln>
        </p:spPr>
        <p:txBody>
          <a:bodyPr wrap="none" anchor="ctr"/>
          <a:lstStyle/>
          <a:p>
            <a:pPr algn="ctr"/>
            <a:endParaRPr lang="en-US" b="0"/>
          </a:p>
        </p:txBody>
      </p:sp>
      <p:pic>
        <p:nvPicPr>
          <p:cNvPr id="69636" name="Picture 4" descr="cdgrs_logo_raster2"/>
          <p:cNvPicPr>
            <a:picLocks noChangeAspect="1" noChangeArrowheads="1"/>
          </p:cNvPicPr>
          <p:nvPr/>
        </p:nvPicPr>
        <p:blipFill>
          <a:blip r:embed="rId3" cstate="print"/>
          <a:srcRect/>
          <a:stretch>
            <a:fillRect/>
          </a:stretch>
        </p:blipFill>
        <p:spPr bwMode="auto">
          <a:xfrm>
            <a:off x="4953000" y="685801"/>
            <a:ext cx="4114800" cy="1250742"/>
          </a:xfrm>
          <a:prstGeom prst="rect">
            <a:avLst/>
          </a:prstGeom>
          <a:noFill/>
          <a:ln w="9525">
            <a:noFill/>
            <a:miter lim="800000"/>
            <a:headEnd/>
            <a:tailEnd/>
          </a:ln>
        </p:spPr>
      </p:pic>
      <p:pic>
        <p:nvPicPr>
          <p:cNvPr id="69637" name="Picture 5" descr="scc_color"/>
          <p:cNvPicPr>
            <a:picLocks noChangeAspect="1" noChangeArrowheads="1"/>
          </p:cNvPicPr>
          <p:nvPr/>
        </p:nvPicPr>
        <p:blipFill>
          <a:blip r:embed="rId4" cstate="print"/>
          <a:srcRect/>
          <a:stretch>
            <a:fillRect/>
          </a:stretch>
        </p:blipFill>
        <p:spPr bwMode="auto">
          <a:xfrm>
            <a:off x="1219200" y="605790"/>
            <a:ext cx="1676400" cy="1136650"/>
          </a:xfrm>
          <a:prstGeom prst="rect">
            <a:avLst/>
          </a:prstGeom>
          <a:noFill/>
          <a:ln w="9525">
            <a:noFill/>
            <a:miter lim="800000"/>
            <a:headEnd/>
            <a:tailEnd/>
          </a:ln>
        </p:spPr>
      </p:pic>
      <p:sp>
        <p:nvSpPr>
          <p:cNvPr id="69638" name="Line 6"/>
          <p:cNvSpPr>
            <a:spLocks noChangeShapeType="1"/>
          </p:cNvSpPr>
          <p:nvPr/>
        </p:nvSpPr>
        <p:spPr bwMode="auto">
          <a:xfrm>
            <a:off x="4592320" y="533400"/>
            <a:ext cx="0" cy="6400800"/>
          </a:xfrm>
          <a:prstGeom prst="line">
            <a:avLst/>
          </a:prstGeom>
          <a:noFill/>
          <a:ln w="38100">
            <a:solidFill>
              <a:schemeClr val="tx1"/>
            </a:solidFill>
            <a:prstDash val="sysDot"/>
            <a:round/>
            <a:headEnd/>
            <a:tailEnd/>
          </a:ln>
        </p:spPr>
        <p:txBody>
          <a:bodyPr/>
          <a:lstStyle/>
          <a:p>
            <a:endParaRPr lang="en-US"/>
          </a:p>
        </p:txBody>
      </p:sp>
      <p:sp>
        <p:nvSpPr>
          <p:cNvPr id="69639" name="Text Box 7"/>
          <p:cNvSpPr txBox="1">
            <a:spLocks noChangeArrowheads="1"/>
          </p:cNvSpPr>
          <p:nvPr/>
        </p:nvSpPr>
        <p:spPr bwMode="auto">
          <a:xfrm>
            <a:off x="314325" y="1727200"/>
            <a:ext cx="4105275" cy="396875"/>
          </a:xfrm>
          <a:prstGeom prst="rect">
            <a:avLst/>
          </a:prstGeom>
          <a:noFill/>
          <a:ln w="9525">
            <a:noFill/>
            <a:miter lim="800000"/>
            <a:headEnd/>
            <a:tailEnd/>
          </a:ln>
        </p:spPr>
        <p:txBody>
          <a:bodyPr wrap="none">
            <a:spAutoFit/>
          </a:bodyPr>
          <a:lstStyle/>
          <a:p>
            <a:r>
              <a:rPr lang="en-US" sz="2000" dirty="0"/>
              <a:t>Dirt and Gravel Road PROGRAM</a:t>
            </a:r>
          </a:p>
        </p:txBody>
      </p:sp>
      <p:sp>
        <p:nvSpPr>
          <p:cNvPr id="69642" name="Text Box 10"/>
          <p:cNvSpPr txBox="1">
            <a:spLocks noChangeArrowheads="1"/>
          </p:cNvSpPr>
          <p:nvPr/>
        </p:nvSpPr>
        <p:spPr bwMode="auto">
          <a:xfrm>
            <a:off x="5264150" y="2984480"/>
            <a:ext cx="3102516" cy="3416320"/>
          </a:xfrm>
          <a:prstGeom prst="rect">
            <a:avLst/>
          </a:prstGeom>
          <a:noFill/>
          <a:ln w="9525">
            <a:noFill/>
            <a:miter lim="800000"/>
            <a:headEnd/>
            <a:tailEnd/>
          </a:ln>
        </p:spPr>
        <p:txBody>
          <a:bodyPr wrap="none">
            <a:spAutoFit/>
          </a:bodyPr>
          <a:lstStyle/>
          <a:p>
            <a:pPr marL="342900" indent="-342900">
              <a:buFont typeface="Arial" panose="020B0604020202020204" pitchFamily="34" charset="0"/>
              <a:buChar char="•"/>
            </a:pPr>
            <a:r>
              <a:rPr lang="en-US" sz="2400" b="1" dirty="0"/>
              <a:t>Trainings</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Technical Assistance</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Outreach</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GIS/Reporting</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General Questions</a:t>
            </a:r>
          </a:p>
        </p:txBody>
      </p:sp>
      <p:sp>
        <p:nvSpPr>
          <p:cNvPr id="69643" name="Line 11"/>
          <p:cNvSpPr>
            <a:spLocks noChangeShapeType="1"/>
          </p:cNvSpPr>
          <p:nvPr/>
        </p:nvSpPr>
        <p:spPr bwMode="auto">
          <a:xfrm>
            <a:off x="0" y="2133600"/>
            <a:ext cx="9144000" cy="0"/>
          </a:xfrm>
          <a:prstGeom prst="line">
            <a:avLst/>
          </a:prstGeom>
          <a:noFill/>
          <a:ln w="9525">
            <a:solidFill>
              <a:schemeClr val="tx1"/>
            </a:solidFill>
            <a:round/>
            <a:headEnd/>
            <a:tailEnd/>
          </a:ln>
        </p:spPr>
        <p:txBody>
          <a:bodyPr/>
          <a:lstStyle/>
          <a:p>
            <a:endParaRPr lang="en-US"/>
          </a:p>
        </p:txBody>
      </p:sp>
      <p:sp>
        <p:nvSpPr>
          <p:cNvPr id="69648" name="Text Box 19"/>
          <p:cNvSpPr txBox="1">
            <a:spLocks noChangeArrowheads="1"/>
          </p:cNvSpPr>
          <p:nvPr/>
        </p:nvSpPr>
        <p:spPr bwMode="auto">
          <a:xfrm>
            <a:off x="349885" y="2971800"/>
            <a:ext cx="3848100" cy="3785652"/>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smtClean="0"/>
              <a:t>Policy </a:t>
            </a:r>
          </a:p>
          <a:p>
            <a:pPr marL="342900" indent="-342900">
              <a:buFont typeface="Arial" panose="020B0604020202020204" pitchFamily="34" charset="0"/>
              <a:buChar char="•"/>
            </a:pPr>
            <a:endParaRPr lang="en-US" sz="2400" b="1" dirty="0" smtClean="0"/>
          </a:p>
          <a:p>
            <a:pPr marL="342900" indent="-342900">
              <a:buFont typeface="Arial" panose="020B0604020202020204" pitchFamily="34" charset="0"/>
              <a:buChar char="•"/>
            </a:pPr>
            <a:r>
              <a:rPr lang="en-US" sz="2400" b="1" dirty="0" smtClean="0"/>
              <a:t>Legal</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smtClean="0"/>
              <a:t>Allocation/replenishment</a:t>
            </a:r>
          </a:p>
          <a:p>
            <a:pPr marL="342900" indent="-342900">
              <a:buFont typeface="Arial" panose="020B0604020202020204" pitchFamily="34" charset="0"/>
              <a:buChar char="•"/>
            </a:pPr>
            <a:endParaRPr lang="en-US" sz="2400" b="1" dirty="0" smtClean="0"/>
          </a:p>
          <a:p>
            <a:pPr marL="342900" indent="-342900">
              <a:buFont typeface="Arial" panose="020B0604020202020204" pitchFamily="34" charset="0"/>
              <a:buChar char="•"/>
            </a:pPr>
            <a:r>
              <a:rPr lang="en-US" sz="2400" b="1" dirty="0" smtClean="0"/>
              <a:t>QAQC</a:t>
            </a:r>
          </a:p>
          <a:p>
            <a:pPr marL="342900" indent="-342900">
              <a:buFont typeface="Arial" panose="020B0604020202020204" pitchFamily="34" charset="0"/>
              <a:buChar char="•"/>
            </a:pPr>
            <a:endParaRPr lang="en-US" sz="2400" b="1" dirty="0" smtClean="0"/>
          </a:p>
          <a:p>
            <a:pPr marL="342900" indent="-342900">
              <a:buFont typeface="Arial" panose="020B0604020202020204" pitchFamily="34" charset="0"/>
              <a:buChar char="•"/>
            </a:pPr>
            <a:r>
              <a:rPr lang="en-US" sz="2400" b="1" dirty="0"/>
              <a:t>General Questions</a:t>
            </a:r>
          </a:p>
          <a:p>
            <a:pPr marL="342900" indent="-342900">
              <a:buFont typeface="Arial" panose="020B0604020202020204" pitchFamily="34" charset="0"/>
              <a:buChar char="•"/>
            </a:pPr>
            <a:endParaRPr lang="en-US" sz="2400" b="1" dirty="0"/>
          </a:p>
        </p:txBody>
      </p:sp>
      <p:sp>
        <p:nvSpPr>
          <p:cNvPr id="2" name="Title 1"/>
          <p:cNvSpPr>
            <a:spLocks noGrp="1"/>
          </p:cNvSpPr>
          <p:nvPr>
            <p:ph type="title"/>
          </p:nvPr>
        </p:nvSpPr>
        <p:spPr/>
        <p:txBody>
          <a:bodyPr/>
          <a:lstStyle/>
          <a:p>
            <a:r>
              <a:rPr lang="en-US" dirty="0" smtClean="0"/>
              <a:t>Center Role</a:t>
            </a:r>
            <a:endParaRPr lang="en-US" dirty="0"/>
          </a:p>
        </p:txBody>
      </p:sp>
      <p:sp>
        <p:nvSpPr>
          <p:cNvPr id="18" name="Text Box 19"/>
          <p:cNvSpPr txBox="1">
            <a:spLocks noChangeArrowheads="1"/>
          </p:cNvSpPr>
          <p:nvPr/>
        </p:nvSpPr>
        <p:spPr bwMode="auto">
          <a:xfrm>
            <a:off x="1764030" y="2173069"/>
            <a:ext cx="5932170" cy="646331"/>
          </a:xfrm>
          <a:prstGeom prst="rect">
            <a:avLst/>
          </a:prstGeom>
          <a:solidFill>
            <a:schemeClr val="bg1"/>
          </a:solidFill>
          <a:ln w="9525">
            <a:noFill/>
            <a:miter lim="800000"/>
            <a:headEnd/>
            <a:tailEnd/>
          </a:ln>
        </p:spPr>
        <p:txBody>
          <a:bodyPr wrap="square">
            <a:spAutoFit/>
          </a:bodyPr>
          <a:lstStyle/>
          <a:p>
            <a:r>
              <a:rPr lang="en-US" sz="3600" b="1" dirty="0" smtClean="0"/>
              <a:t>Got a Question?  Who to ask:</a:t>
            </a:r>
            <a:endParaRPr lang="en-US" sz="3600" b="1" dirty="0"/>
          </a:p>
        </p:txBody>
      </p:sp>
      <p:sp>
        <p:nvSpPr>
          <p:cNvPr id="12"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6. CDGRS</a:t>
            </a:r>
            <a:endParaRPr lang="en-US" dirty="0">
              <a:solidFill>
                <a:srgbClr val="FFFFCC"/>
              </a:solidFill>
            </a:endParaRPr>
          </a:p>
        </p:txBody>
      </p:sp>
    </p:spTree>
    <p:extLst>
      <p:ext uri="{BB962C8B-B14F-4D97-AF65-F5344CB8AC3E}">
        <p14:creationId xmlns:p14="http://schemas.microsoft.com/office/powerpoint/2010/main" val="3043065053"/>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Administrative Manual</a:t>
            </a:r>
            <a:endParaRPr lang="en-US" dirty="0"/>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smtClean="0">
                <a:solidFill>
                  <a:schemeClr val="bg1">
                    <a:lumMod val="50000"/>
                  </a:schemeClr>
                </a:solidFill>
              </a:rPr>
              <a:t>Introduction</a:t>
            </a:r>
          </a:p>
          <a:p>
            <a:pPr marL="514350" indent="-514350">
              <a:buFont typeface="+mj-lt"/>
              <a:buAutoNum type="arabicParenR"/>
            </a:pPr>
            <a:r>
              <a:rPr lang="en-US" sz="3600" b="1" dirty="0" smtClean="0">
                <a:solidFill>
                  <a:schemeClr val="bg1">
                    <a:lumMod val="50000"/>
                  </a:schemeClr>
                </a:solidFill>
              </a:rPr>
              <a:t>SCC Role</a:t>
            </a:r>
          </a:p>
          <a:p>
            <a:pPr marL="514350" indent="-514350">
              <a:buFont typeface="+mj-lt"/>
              <a:buAutoNum type="arabicParenR"/>
            </a:pPr>
            <a:r>
              <a:rPr lang="en-US" sz="3600" dirty="0" smtClean="0">
                <a:solidFill>
                  <a:schemeClr val="bg1">
                    <a:lumMod val="50000"/>
                  </a:schemeClr>
                </a:solidFill>
              </a:rPr>
              <a:t>Conservation District Role</a:t>
            </a:r>
          </a:p>
          <a:p>
            <a:pPr marL="514350" indent="-514350">
              <a:buFont typeface="+mj-lt"/>
              <a:buAutoNum type="arabicParenR"/>
            </a:pPr>
            <a:r>
              <a:rPr lang="en-US" sz="3600" dirty="0" smtClean="0">
                <a:solidFill>
                  <a:schemeClr val="bg1">
                    <a:lumMod val="50000"/>
                  </a:schemeClr>
                </a:solidFill>
              </a:rPr>
              <a:t>Quality Assurance Board</a:t>
            </a:r>
          </a:p>
          <a:p>
            <a:pPr marL="514350" indent="-514350">
              <a:buFont typeface="+mj-lt"/>
              <a:buAutoNum type="arabicParenR"/>
            </a:pPr>
            <a:r>
              <a:rPr lang="en-US" sz="3600" dirty="0" smtClean="0">
                <a:solidFill>
                  <a:schemeClr val="bg1">
                    <a:lumMod val="50000"/>
                  </a:schemeClr>
                </a:solidFill>
              </a:rPr>
              <a:t>Applicant Role</a:t>
            </a:r>
          </a:p>
          <a:p>
            <a:pPr marL="514350" indent="-514350">
              <a:buFont typeface="+mj-lt"/>
              <a:buAutoNum type="arabicParenR"/>
            </a:pPr>
            <a:r>
              <a:rPr lang="en-US" sz="3600" dirty="0" smtClean="0">
                <a:solidFill>
                  <a:schemeClr val="bg1">
                    <a:lumMod val="50000"/>
                  </a:schemeClr>
                </a:solidFill>
              </a:rPr>
              <a:t>Center for Dirt and Gravel Roads</a:t>
            </a:r>
          </a:p>
          <a:p>
            <a:pPr marL="514350" indent="-514350">
              <a:buFont typeface="+mj-lt"/>
              <a:buAutoNum type="arabicParenR"/>
            </a:pPr>
            <a:r>
              <a:rPr lang="en-US" sz="3600" b="1" u="sng" dirty="0" smtClean="0">
                <a:solidFill>
                  <a:srgbClr val="FFFF00"/>
                </a:solidFill>
              </a:rPr>
              <a:t>Additional</a:t>
            </a:r>
            <a:r>
              <a:rPr lang="en-US" sz="3600" b="1" u="sng" baseline="0" dirty="0" smtClean="0">
                <a:solidFill>
                  <a:srgbClr val="FFFF00"/>
                </a:solidFill>
              </a:rPr>
              <a:t> Policies</a:t>
            </a:r>
          </a:p>
          <a:p>
            <a:pPr marL="514350" indent="-514350">
              <a:buFont typeface="+mj-lt"/>
              <a:buAutoNum type="arabicParenR"/>
            </a:pPr>
            <a:r>
              <a:rPr lang="en-US" sz="3600" b="1" baseline="0" dirty="0" smtClean="0">
                <a:solidFill>
                  <a:schemeClr val="bg1"/>
                </a:solidFill>
              </a:rPr>
              <a:t>Permits and Other Requirements</a:t>
            </a:r>
          </a:p>
          <a:p>
            <a:pPr marL="0" indent="0">
              <a:buFont typeface="+mj-lt"/>
              <a:buNone/>
            </a:pPr>
            <a:r>
              <a:rPr lang="en-US" sz="3600" b="1" baseline="0" dirty="0" smtClean="0">
                <a:solidFill>
                  <a:schemeClr val="bg1"/>
                </a:solidFill>
              </a:rPr>
              <a:t>Appendices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57199"/>
            <a:ext cx="2621666" cy="3416761"/>
          </a:xfrm>
          <a:prstGeom prst="rect">
            <a:avLst/>
          </a:prstGeom>
          <a:noFill/>
          <a:ln w="38100">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9383289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7 Additional Program Policies</a:t>
            </a:r>
          </a:p>
        </p:txBody>
      </p:sp>
      <p:sp>
        <p:nvSpPr>
          <p:cNvPr id="3" name="Subtitle 2"/>
          <p:cNvSpPr>
            <a:spLocks noGrp="1"/>
          </p:cNvSpPr>
          <p:nvPr>
            <p:ph type="subTitle" idx="1"/>
          </p:nvPr>
        </p:nvSpPr>
        <p:spPr/>
        <p:txBody>
          <a:bodyPr/>
          <a:lstStyle/>
          <a:p>
            <a:pPr marL="0" indent="0">
              <a:buNone/>
            </a:pPr>
            <a:r>
              <a:rPr lang="en-US" sz="3200" b="1" kern="1200" dirty="0" smtClean="0">
                <a:solidFill>
                  <a:schemeClr val="tx1"/>
                </a:solidFill>
                <a:effectLst/>
                <a:latin typeface="+mn-lt"/>
                <a:ea typeface="+mn-ea"/>
                <a:cs typeface="+mn-cs"/>
              </a:rPr>
              <a:t>Some policies that don’t necessarily apply to every project: </a:t>
            </a:r>
          </a:p>
          <a:p>
            <a:r>
              <a:rPr lang="en-US" sz="3200" b="1" kern="1200" dirty="0" smtClean="0">
                <a:solidFill>
                  <a:srgbClr val="FF0000"/>
                </a:solidFill>
                <a:effectLst/>
                <a:latin typeface="+mn-lt"/>
                <a:ea typeface="+mn-ea"/>
                <a:cs typeface="+mn-cs"/>
              </a:rPr>
              <a:t>7.1 Stream Crossing Replacement Policy</a:t>
            </a:r>
          </a:p>
          <a:p>
            <a:r>
              <a:rPr lang="en-US" sz="3200" b="1" kern="1200" dirty="0" smtClean="0">
                <a:solidFill>
                  <a:schemeClr val="tx1"/>
                </a:solidFill>
                <a:effectLst/>
                <a:latin typeface="+mn-lt"/>
                <a:ea typeface="+mn-ea"/>
                <a:cs typeface="+mn-cs"/>
              </a:rPr>
              <a:t>7.2 Driving Surface Aggregate</a:t>
            </a:r>
          </a:p>
          <a:p>
            <a:r>
              <a:rPr lang="en-US" sz="3200" b="1" kern="1200" dirty="0" smtClean="0">
                <a:solidFill>
                  <a:schemeClr val="tx1"/>
                </a:solidFill>
                <a:effectLst/>
                <a:latin typeface="+mn-lt"/>
                <a:ea typeface="+mn-ea"/>
                <a:cs typeface="+mn-cs"/>
              </a:rPr>
              <a:t>7.3 LVR Policies</a:t>
            </a:r>
          </a:p>
          <a:p>
            <a:r>
              <a:rPr lang="en-US" b="1" dirty="0" smtClean="0"/>
              <a:t>7.4 Traffic Counts</a:t>
            </a:r>
            <a:endParaRPr lang="en-US" sz="3200" b="1" kern="1200" dirty="0" smtClean="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19513241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smtClean="0">
                <a:effectLst/>
              </a:rPr>
              <a:t>DG&amp;LVR Administrative Manual</a:t>
            </a:r>
          </a:p>
          <a:p>
            <a:pPr marL="0" lvl="0" indent="0">
              <a:buNone/>
            </a:pPr>
            <a:r>
              <a:rPr lang="en-US" sz="1800" b="1" kern="1200" dirty="0" smtClean="0">
                <a:effectLst/>
              </a:rPr>
              <a:t>Approved by SCC 11/12/14</a:t>
            </a:r>
          </a:p>
          <a:p>
            <a:pPr marL="514350" indent="-514350">
              <a:buFont typeface="+mj-lt"/>
              <a:buAutoNum type="arabicParenR"/>
            </a:pPr>
            <a:r>
              <a:rPr lang="en-US" sz="2000" dirty="0"/>
              <a:t>Introduction</a:t>
            </a:r>
          </a:p>
          <a:p>
            <a:pPr marL="514350" indent="-514350">
              <a:buFont typeface="+mj-lt"/>
              <a:buAutoNum type="arabicParenR"/>
            </a:pPr>
            <a:r>
              <a:rPr lang="en-US" sz="2000" dirty="0"/>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dirty="0"/>
              <a:t>Quality Assurance </a:t>
            </a:r>
            <a:r>
              <a:rPr lang="en-US" sz="2000" dirty="0" smtClean="0"/>
              <a:t>Board Role</a:t>
            </a:r>
            <a:endParaRPr lang="en-US" sz="2000" dirty="0"/>
          </a:p>
          <a:p>
            <a:pPr marL="514350" indent="-514350">
              <a:buFont typeface="+mj-lt"/>
              <a:buAutoNum type="arabicParenR"/>
            </a:pPr>
            <a:r>
              <a:rPr lang="en-US" sz="2000" dirty="0"/>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b="1" dirty="0">
                <a:solidFill>
                  <a:srgbClr val="FF0000"/>
                </a:solidFill>
              </a:rPr>
              <a:t>Additional Policies</a:t>
            </a:r>
          </a:p>
          <a:p>
            <a:pPr marL="514350" indent="-514350">
              <a:buFont typeface="+mj-lt"/>
              <a:buAutoNum type="arabicParenR"/>
            </a:pPr>
            <a:r>
              <a:rPr lang="en-US" sz="2000" dirty="0"/>
              <a:t>Permits and Other Requirements</a:t>
            </a:r>
          </a:p>
          <a:p>
            <a:pPr marL="0" indent="0">
              <a:buFont typeface="+mj-lt"/>
              <a:buNone/>
            </a:pPr>
            <a:r>
              <a:rPr lang="en-US" sz="2000" dirty="0" smtClean="0"/>
              <a:t>Appendices</a:t>
            </a:r>
          </a:p>
          <a:p>
            <a:pPr marL="0" indent="0">
              <a:buFont typeface="+mj-lt"/>
              <a:buNone/>
            </a:pPr>
            <a:endParaRPr lang="en-US" sz="1800" b="1" dirty="0"/>
          </a:p>
          <a:p>
            <a:pPr marL="0" indent="0" algn="ctr">
              <a:buFont typeface="+mj-lt"/>
              <a:buNone/>
            </a:pPr>
            <a:r>
              <a:rPr lang="en-US" sz="1800" b="1" dirty="0" smtClean="0"/>
              <a:t>Available online.</a:t>
            </a:r>
          </a:p>
          <a:p>
            <a:pPr marL="0" indent="0" algn="ctr">
              <a:buFont typeface="+mj-lt"/>
              <a:buNone/>
            </a:pPr>
            <a:r>
              <a:rPr lang="en-US" sz="1800" b="1" dirty="0" smtClean="0"/>
              <a:t>Hard Copies being printed for CDs.</a:t>
            </a:r>
            <a:endParaRPr lang="en-US" sz="1800" b="1" dirty="0"/>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smtClean="0">
                <a:solidFill>
                  <a:srgbClr val="FF0000"/>
                </a:solidFill>
              </a:rPr>
              <a:t>7) Additional Policies</a:t>
            </a:r>
          </a:p>
          <a:p>
            <a:endParaRPr lang="en-US" sz="2400" b="1" dirty="0" smtClean="0">
              <a:solidFill>
                <a:prstClr val="black"/>
              </a:solidFill>
            </a:endParaRPr>
          </a:p>
          <a:p>
            <a:r>
              <a:rPr lang="en-US" sz="2400" b="1" dirty="0" smtClean="0">
                <a:solidFill>
                  <a:prstClr val="black"/>
                </a:solidFill>
              </a:rPr>
              <a:t>Policies that apply to certain circumstances:</a:t>
            </a:r>
          </a:p>
          <a:p>
            <a:endParaRPr lang="en-US" sz="2400" b="1" dirty="0">
              <a:solidFill>
                <a:prstClr val="black"/>
              </a:solidFill>
            </a:endParaRPr>
          </a:p>
          <a:p>
            <a:r>
              <a:rPr lang="en-US" sz="2400" b="1" dirty="0" smtClean="0">
                <a:solidFill>
                  <a:prstClr val="black"/>
                </a:solidFill>
              </a:rPr>
              <a:t>Stream Crossing Replacement</a:t>
            </a:r>
          </a:p>
          <a:p>
            <a:endParaRPr lang="en-US" sz="2400" b="1" dirty="0">
              <a:solidFill>
                <a:prstClr val="black"/>
              </a:solidFill>
            </a:endParaRPr>
          </a:p>
          <a:p>
            <a:r>
              <a:rPr lang="en-US" sz="2400" b="1" dirty="0" smtClean="0">
                <a:solidFill>
                  <a:prstClr val="black"/>
                </a:solidFill>
              </a:rPr>
              <a:t>Driving Surface Aggregate</a:t>
            </a:r>
          </a:p>
          <a:p>
            <a:endParaRPr lang="en-US" sz="2400" b="1" dirty="0">
              <a:solidFill>
                <a:prstClr val="black"/>
              </a:solidFill>
            </a:endParaRPr>
          </a:p>
          <a:p>
            <a:r>
              <a:rPr lang="en-US" sz="2400" b="1" dirty="0" smtClean="0">
                <a:solidFill>
                  <a:prstClr val="black"/>
                </a:solidFill>
              </a:rPr>
              <a:t>Paved LVR-Specific Policies</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smtClean="0"/>
              <a:t>Administrative Manual</a:t>
            </a:r>
            <a:endParaRPr lang="en-US" dirty="0"/>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smtClean="0">
                <a:solidFill>
                  <a:srgbClr val="FF0000"/>
                </a:solidFill>
              </a:rPr>
              <a:t>Training Follows Manual!</a:t>
            </a:r>
            <a:endParaRPr lang="en-US" sz="2000" dirty="0">
              <a:solidFill>
                <a:srgbClr val="FF0000"/>
              </a:solidFill>
            </a:endParaRP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Introduction</a:t>
            </a:r>
            <a:endParaRPr lang="en-US" dirty="0">
              <a:solidFill>
                <a:srgbClr val="FFFFCC"/>
              </a:solidFill>
            </a:endParaRPr>
          </a:p>
        </p:txBody>
      </p:sp>
    </p:spTree>
    <p:extLst>
      <p:ext uri="{BB962C8B-B14F-4D97-AF65-F5344CB8AC3E}">
        <p14:creationId xmlns:p14="http://schemas.microsoft.com/office/powerpoint/2010/main" val="31336646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smtClean="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lstStyle/>
          <a:p>
            <a:r>
              <a:rPr lang="en-US" dirty="0" smtClean="0">
                <a:solidFill>
                  <a:srgbClr val="FF0000"/>
                </a:solidFill>
              </a:rPr>
              <a:t>NEW</a:t>
            </a:r>
            <a:r>
              <a:rPr lang="en-US" dirty="0" smtClean="0"/>
              <a:t> policy for replacing culverts and bridges.</a:t>
            </a:r>
          </a:p>
          <a:p>
            <a:r>
              <a:rPr lang="en-US" dirty="0" smtClean="0"/>
              <a:t>Applies to both D&amp;G and LVR projects.</a:t>
            </a:r>
          </a:p>
          <a:p>
            <a:r>
              <a:rPr lang="en-US" dirty="0" smtClean="0"/>
              <a:t>Limits replacements to areas where structure is causing problem with stream.</a:t>
            </a:r>
          </a:p>
          <a:p>
            <a:pPr lvl="1"/>
            <a:r>
              <a:rPr lang="en-US" dirty="0"/>
              <a:t>Existing structures must be undersized and causing stream </a:t>
            </a:r>
            <a:r>
              <a:rPr lang="en-US" dirty="0" smtClean="0"/>
              <a:t>instabilities.</a:t>
            </a:r>
          </a:p>
          <a:p>
            <a:pPr lvl="1"/>
            <a:r>
              <a:rPr lang="en-US" dirty="0" smtClean="0"/>
              <a:t>New </a:t>
            </a:r>
            <a:r>
              <a:rPr lang="en-US" dirty="0"/>
              <a:t>structures must be sized to properly accommodate stream flow, bed </a:t>
            </a:r>
            <a:r>
              <a:rPr lang="en-US" dirty="0" smtClean="0"/>
              <a:t>load, </a:t>
            </a:r>
            <a:r>
              <a:rPr lang="en-US" dirty="0"/>
              <a:t>and aquatic organisms.</a:t>
            </a:r>
          </a:p>
          <a:p>
            <a:endParaRPr lang="en-US" dirty="0" smtClean="0"/>
          </a:p>
          <a:p>
            <a:pPr marL="0" indent="0">
              <a:buNone/>
            </a:pPr>
            <a:endParaRPr lang="en-US" dirty="0" smtClean="0"/>
          </a:p>
          <a:p>
            <a:endParaRPr lang="en-US" dirty="0" smtClean="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310164474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smtClean="0">
              <a:solidFill>
                <a:schemeClr val="tx1"/>
              </a:solidFill>
              <a:effectLst/>
              <a:latin typeface="+mj-lt"/>
              <a:ea typeface="+mj-ea"/>
              <a:cs typeface="+mj-cs"/>
            </a:endParaRPr>
          </a:p>
        </p:txBody>
      </p:sp>
      <p:sp>
        <p:nvSpPr>
          <p:cNvPr id="7" name="Subtitle 2"/>
          <p:cNvSpPr>
            <a:spLocks noGrp="1"/>
          </p:cNvSpPr>
          <p:nvPr>
            <p:ph type="subTitle" idx="1"/>
          </p:nvPr>
        </p:nvSpPr>
        <p:spPr>
          <a:xfrm>
            <a:off x="381000" y="533400"/>
            <a:ext cx="8382000" cy="5791200"/>
          </a:xfrm>
        </p:spPr>
        <p:txBody>
          <a:bodyPr/>
          <a:lstStyle/>
          <a:p>
            <a:pPr marL="0" indent="0">
              <a:buNone/>
            </a:pPr>
            <a:r>
              <a:rPr lang="en-US" b="1" dirty="0" smtClean="0"/>
              <a:t>Undersized Structures cause stream instability</a:t>
            </a:r>
          </a:p>
          <a:p>
            <a:r>
              <a:rPr lang="en-US" dirty="0" smtClean="0"/>
              <a:t>Gravel deposition upstream </a:t>
            </a:r>
            <a:r>
              <a:rPr lang="en-US" sz="2800" dirty="0" smtClean="0"/>
              <a:t>(constant “cleaning”)</a:t>
            </a:r>
          </a:p>
          <a:p>
            <a:r>
              <a:rPr lang="en-US" dirty="0" smtClean="0"/>
              <a:t>“</a:t>
            </a:r>
            <a:r>
              <a:rPr lang="en-US" dirty="0" err="1" smtClean="0"/>
              <a:t>Firehose</a:t>
            </a:r>
            <a:r>
              <a:rPr lang="en-US" dirty="0" smtClean="0"/>
              <a:t> effect” erosion downstream</a:t>
            </a:r>
            <a:endParaRPr lang="en-US" dirty="0"/>
          </a:p>
          <a:p>
            <a:r>
              <a:rPr lang="en-US" dirty="0" smtClean="0"/>
              <a:t>Often barriers to aquatic life</a:t>
            </a:r>
          </a:p>
          <a:p>
            <a:pPr marL="0" indent="0">
              <a:buNone/>
            </a:pPr>
            <a:endParaRPr lang="en-US" dirty="0" smtClean="0"/>
          </a:p>
          <a:p>
            <a:endParaRPr lang="en-US" dirty="0" smtClean="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446" b="7323"/>
          <a:stretch/>
        </p:blipFill>
        <p:spPr bwMode="auto">
          <a:xfrm>
            <a:off x="990600" y="2895600"/>
            <a:ext cx="7204364"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610171" y="6519446"/>
            <a:ext cx="1584793" cy="338554"/>
          </a:xfrm>
          <a:prstGeom prst="rect">
            <a:avLst/>
          </a:prstGeom>
          <a:noFill/>
        </p:spPr>
        <p:txBody>
          <a:bodyPr wrap="none" rtlCol="0">
            <a:spAutoFit/>
          </a:bodyPr>
          <a:lstStyle/>
          <a:p>
            <a:r>
              <a:rPr lang="en-US" sz="1600" b="1" i="1" dirty="0" smtClean="0">
                <a:solidFill>
                  <a:schemeClr val="bg1"/>
                </a:solidFill>
              </a:rPr>
              <a:t>-Trout Unlimited</a:t>
            </a:r>
            <a:endParaRPr lang="en-US" sz="1600" b="1" i="1" dirty="0">
              <a:solidFill>
                <a:schemeClr val="bg1"/>
              </a:solidFill>
            </a:endParaRPr>
          </a:p>
        </p:txBody>
      </p:sp>
      <p:sp>
        <p:nvSpPr>
          <p:cNvPr id="8"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234684864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7.1 Stream Crossings</a:t>
            </a:r>
            <a:endParaRPr lang="en-US" dirty="0"/>
          </a:p>
        </p:txBody>
      </p:sp>
      <p:pic>
        <p:nvPicPr>
          <p:cNvPr id="1026" name="Picture 2" descr="Bankfu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4563"/>
            <a:ext cx="10134600" cy="40874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4800" y="4568428"/>
            <a:ext cx="8686800" cy="1569660"/>
          </a:xfrm>
          <a:prstGeom prst="rect">
            <a:avLst/>
          </a:prstGeom>
          <a:noFill/>
        </p:spPr>
        <p:txBody>
          <a:bodyPr wrap="square" rtlCol="0">
            <a:spAutoFit/>
          </a:bodyPr>
          <a:lstStyle/>
          <a:p>
            <a:r>
              <a:rPr lang="en-US" sz="3200" b="1" u="sng" dirty="0" err="1" smtClean="0"/>
              <a:t>Bankfull</a:t>
            </a:r>
            <a:r>
              <a:rPr lang="en-US" sz="3200" b="1" u="sng" dirty="0" smtClean="0"/>
              <a:t> Width</a:t>
            </a:r>
            <a:r>
              <a:rPr lang="en-US" sz="3200" dirty="0" smtClean="0"/>
              <a:t>: Width of channel at </a:t>
            </a:r>
            <a:r>
              <a:rPr lang="en-US" sz="3200" dirty="0" err="1" smtClean="0"/>
              <a:t>bankfull</a:t>
            </a:r>
            <a:r>
              <a:rPr lang="en-US" sz="3200" dirty="0" smtClean="0"/>
              <a:t> flow: typically when water begins to access floodplain and characterized by a 1-2 year event. </a:t>
            </a:r>
            <a:endParaRPr lang="en-US" sz="3200" dirty="0"/>
          </a:p>
        </p:txBody>
      </p:sp>
      <p:sp>
        <p:nvSpPr>
          <p:cNvPr id="7" name="TextBox 6"/>
          <p:cNvSpPr txBox="1"/>
          <p:nvPr/>
        </p:nvSpPr>
        <p:spPr>
          <a:xfrm>
            <a:off x="3698477" y="1371600"/>
            <a:ext cx="1739258" cy="954107"/>
          </a:xfrm>
          <a:prstGeom prst="rect">
            <a:avLst/>
          </a:prstGeom>
          <a:solidFill>
            <a:schemeClr val="bg1"/>
          </a:solidFill>
        </p:spPr>
        <p:txBody>
          <a:bodyPr wrap="none" rtlCol="0">
            <a:spAutoFit/>
          </a:bodyPr>
          <a:lstStyle/>
          <a:p>
            <a:pPr algn="ctr"/>
            <a:r>
              <a:rPr lang="en-US" sz="2800" b="1" dirty="0" smtClean="0">
                <a:solidFill>
                  <a:srgbClr val="FF0000"/>
                </a:solidFill>
              </a:rPr>
              <a:t>BANKFULL</a:t>
            </a:r>
          </a:p>
          <a:p>
            <a:pPr algn="ctr"/>
            <a:r>
              <a:rPr lang="en-US" sz="2800" b="1" dirty="0" smtClean="0">
                <a:solidFill>
                  <a:srgbClr val="FF0000"/>
                </a:solidFill>
              </a:rPr>
              <a:t>WIDTH</a:t>
            </a:r>
            <a:endParaRPr lang="en-US" sz="2800" b="1" dirty="0">
              <a:solidFill>
                <a:srgbClr val="FF0000"/>
              </a:solidFill>
            </a:endParaRPr>
          </a:p>
        </p:txBody>
      </p:sp>
      <p:cxnSp>
        <p:nvCxnSpPr>
          <p:cNvPr id="9" name="Straight Connector 8"/>
          <p:cNvCxnSpPr/>
          <p:nvPr/>
        </p:nvCxnSpPr>
        <p:spPr>
          <a:xfrm>
            <a:off x="2971800" y="1524000"/>
            <a:ext cx="0" cy="2133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111240" y="1524000"/>
            <a:ext cx="0" cy="2133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58846284"/>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7.1 Stream Crossings</a:t>
            </a:r>
            <a:endParaRPr lang="en-US" dirty="0"/>
          </a:p>
        </p:txBody>
      </p:sp>
      <p:sp>
        <p:nvSpPr>
          <p:cNvPr id="3" name="Subtitle 2"/>
          <p:cNvSpPr>
            <a:spLocks noGrp="1"/>
          </p:cNvSpPr>
          <p:nvPr>
            <p:ph type="subTitle" idx="1"/>
          </p:nvPr>
        </p:nvSpPr>
        <p:spPr>
          <a:xfrm>
            <a:off x="381000" y="1219200"/>
            <a:ext cx="8686800" cy="5791200"/>
          </a:xfrm>
        </p:spPr>
        <p:txBody>
          <a:bodyPr>
            <a:noAutofit/>
          </a:bodyPr>
          <a:lstStyle/>
          <a:p>
            <a:pPr marL="0" indent="0">
              <a:buNone/>
            </a:pPr>
            <a:endParaRPr lang="en-US" sz="2200" b="1" dirty="0" smtClean="0"/>
          </a:p>
          <a:p>
            <a:pPr marL="0" indent="0">
              <a:buNone/>
            </a:pPr>
            <a:r>
              <a:rPr lang="en-US" sz="2300" b="1" dirty="0" smtClean="0"/>
              <a:t>In </a:t>
            </a:r>
            <a:r>
              <a:rPr lang="en-US" sz="2300" b="1" dirty="0"/>
              <a:t>order to be eligible for replacement, EXISTING structures </a:t>
            </a:r>
            <a:r>
              <a:rPr lang="en-US" sz="2300" b="1" u="sng" dirty="0" smtClean="0"/>
              <a:t>must</a:t>
            </a:r>
            <a:r>
              <a:rPr lang="en-US" sz="2300" b="1" dirty="0" smtClean="0"/>
              <a:t>:</a:t>
            </a:r>
            <a:endParaRPr lang="en-US" sz="2300" dirty="0" smtClean="0"/>
          </a:p>
          <a:p>
            <a:pPr marL="0" indent="0">
              <a:buNone/>
            </a:pPr>
            <a:r>
              <a:rPr lang="en-US" sz="2300" dirty="0" smtClean="0"/>
              <a:t>1. Have a structure to </a:t>
            </a:r>
            <a:r>
              <a:rPr lang="en-US" sz="2300" dirty="0" err="1" smtClean="0"/>
              <a:t>bankfull</a:t>
            </a:r>
            <a:r>
              <a:rPr lang="en-US" sz="2300" dirty="0" smtClean="0"/>
              <a:t> width ratio of </a:t>
            </a:r>
            <a:r>
              <a:rPr lang="en-US" sz="2300" u="sng" dirty="0" smtClean="0"/>
              <a:t>50% or less</a:t>
            </a:r>
            <a:r>
              <a:rPr lang="en-US" sz="2300" i="1" dirty="0" smtClean="0"/>
              <a:t>.</a:t>
            </a:r>
            <a:r>
              <a:rPr lang="en-US" sz="2300" dirty="0" smtClean="0"/>
              <a:t> </a:t>
            </a:r>
          </a:p>
          <a:p>
            <a:pPr marL="0" indent="0">
              <a:buNone/>
            </a:pPr>
            <a:r>
              <a:rPr lang="en-US" sz="2300" dirty="0" smtClean="0"/>
              <a:t>2</a:t>
            </a:r>
            <a:r>
              <a:rPr lang="en-US" sz="2300" dirty="0"/>
              <a:t>. Show signs of </a:t>
            </a:r>
            <a:r>
              <a:rPr lang="en-US" sz="2300" dirty="0" err="1"/>
              <a:t>streambank</a:t>
            </a:r>
            <a:r>
              <a:rPr lang="en-US" sz="2300" dirty="0"/>
              <a:t> erosion.</a:t>
            </a:r>
          </a:p>
          <a:p>
            <a:pPr marL="0" indent="0">
              <a:buNone/>
            </a:pPr>
            <a:r>
              <a:rPr lang="en-US" sz="2300" dirty="0" smtClean="0"/>
              <a:t>3</a:t>
            </a:r>
            <a:r>
              <a:rPr lang="en-US" sz="2300" dirty="0"/>
              <a:t>. Show signs of streambed erosion/aggradation.</a:t>
            </a:r>
          </a:p>
          <a:p>
            <a:pPr marL="0" indent="0">
              <a:buNone/>
            </a:pPr>
            <a:r>
              <a:rPr lang="en-US" sz="2300" dirty="0"/>
              <a:t> </a:t>
            </a:r>
          </a:p>
        </p:txBody>
      </p:sp>
      <p:sp>
        <p:nvSpPr>
          <p:cNvPr id="6" name="Subtitle 2"/>
          <p:cNvSpPr txBox="1">
            <a:spLocks/>
          </p:cNvSpPr>
          <p:nvPr/>
        </p:nvSpPr>
        <p:spPr>
          <a:xfrm>
            <a:off x="381000" y="685800"/>
            <a:ext cx="8382000" cy="579120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buNone/>
            </a:pPr>
            <a:r>
              <a:rPr lang="en-US" u="sng" dirty="0" smtClean="0">
                <a:solidFill>
                  <a:srgbClr val="FF0000"/>
                </a:solidFill>
              </a:rPr>
              <a:t>Stream crossings OVER 7ft</a:t>
            </a:r>
            <a:r>
              <a:rPr lang="en-US" u="sng" baseline="30000" dirty="0" smtClean="0">
                <a:solidFill>
                  <a:srgbClr val="FF0000"/>
                </a:solidFill>
              </a:rPr>
              <a:t>2 </a:t>
            </a:r>
            <a:r>
              <a:rPr lang="en-US" u="sng" dirty="0" smtClean="0">
                <a:solidFill>
                  <a:srgbClr val="FF0000"/>
                </a:solidFill>
              </a:rPr>
              <a:t>opening</a:t>
            </a:r>
            <a:r>
              <a:rPr lang="en-US" sz="1600" dirty="0" smtClean="0">
                <a:solidFill>
                  <a:srgbClr val="FF0000"/>
                </a:solidFill>
              </a:rPr>
              <a:t> (3’ diameter)</a:t>
            </a:r>
            <a:endParaRPr lang="en-US" dirty="0" smtClean="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808370834"/>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7.1 Stream Crossings</a:t>
            </a:r>
            <a:endParaRPr lang="en-US" dirty="0"/>
          </a:p>
        </p:txBody>
      </p:sp>
      <p:sp>
        <p:nvSpPr>
          <p:cNvPr id="3" name="Subtitle 2"/>
          <p:cNvSpPr>
            <a:spLocks noGrp="1"/>
          </p:cNvSpPr>
          <p:nvPr>
            <p:ph type="subTitle" idx="1"/>
          </p:nvPr>
        </p:nvSpPr>
        <p:spPr>
          <a:xfrm>
            <a:off x="381000" y="1219200"/>
            <a:ext cx="8686800" cy="5791200"/>
          </a:xfrm>
        </p:spPr>
        <p:txBody>
          <a:bodyPr>
            <a:noAutofit/>
          </a:bodyPr>
          <a:lstStyle/>
          <a:p>
            <a:pPr marL="0" indent="0">
              <a:buNone/>
            </a:pPr>
            <a:endParaRPr lang="en-US" sz="2200" b="1" dirty="0" smtClean="0"/>
          </a:p>
          <a:p>
            <a:pPr marL="0" indent="0">
              <a:buNone/>
            </a:pPr>
            <a:r>
              <a:rPr lang="en-US" sz="2300" b="1" dirty="0" smtClean="0"/>
              <a:t>In </a:t>
            </a:r>
            <a:r>
              <a:rPr lang="en-US" sz="2300" b="1" dirty="0"/>
              <a:t>order to be eligible for replacement, EXISTING structures </a:t>
            </a:r>
            <a:r>
              <a:rPr lang="en-US" sz="2300" b="1" u="sng" dirty="0" smtClean="0"/>
              <a:t>must</a:t>
            </a:r>
            <a:r>
              <a:rPr lang="en-US" sz="2300" b="1" dirty="0" smtClean="0"/>
              <a:t>:</a:t>
            </a:r>
            <a:endParaRPr lang="en-US" sz="2300" dirty="0" smtClean="0"/>
          </a:p>
          <a:p>
            <a:pPr marL="0" indent="0">
              <a:buNone/>
            </a:pPr>
            <a:r>
              <a:rPr lang="en-US" sz="2300" dirty="0" smtClean="0"/>
              <a:t>1. Have a structure to </a:t>
            </a:r>
            <a:r>
              <a:rPr lang="en-US" sz="2300" dirty="0" err="1" smtClean="0"/>
              <a:t>bankfull</a:t>
            </a:r>
            <a:r>
              <a:rPr lang="en-US" sz="2300" dirty="0" smtClean="0"/>
              <a:t> width ratio of </a:t>
            </a:r>
            <a:r>
              <a:rPr lang="en-US" sz="2300" u="sng" dirty="0" smtClean="0"/>
              <a:t>50% or less</a:t>
            </a:r>
            <a:r>
              <a:rPr lang="en-US" sz="2300" i="1" dirty="0" smtClean="0"/>
              <a:t>.</a:t>
            </a:r>
            <a:r>
              <a:rPr lang="en-US" sz="2300" dirty="0" smtClean="0"/>
              <a:t> </a:t>
            </a:r>
          </a:p>
          <a:p>
            <a:pPr marL="0" indent="0">
              <a:buNone/>
            </a:pPr>
            <a:r>
              <a:rPr lang="en-US" sz="2300" dirty="0" smtClean="0"/>
              <a:t>2</a:t>
            </a:r>
            <a:r>
              <a:rPr lang="en-US" sz="2300" dirty="0"/>
              <a:t>. Show signs of </a:t>
            </a:r>
            <a:r>
              <a:rPr lang="en-US" sz="2300" dirty="0" err="1"/>
              <a:t>streambank</a:t>
            </a:r>
            <a:r>
              <a:rPr lang="en-US" sz="2300" dirty="0"/>
              <a:t> erosion.</a:t>
            </a:r>
          </a:p>
          <a:p>
            <a:pPr marL="0" indent="0">
              <a:buNone/>
            </a:pPr>
            <a:r>
              <a:rPr lang="en-US" sz="2300" dirty="0" smtClean="0"/>
              <a:t>3</a:t>
            </a:r>
            <a:r>
              <a:rPr lang="en-US" sz="2300" dirty="0"/>
              <a:t>. Show signs of streambed erosion/aggradation.</a:t>
            </a:r>
          </a:p>
          <a:p>
            <a:pPr marL="0" indent="0">
              <a:buNone/>
            </a:pPr>
            <a:r>
              <a:rPr lang="en-US" sz="2300" dirty="0"/>
              <a:t> </a:t>
            </a:r>
            <a:endParaRPr lang="en-US" sz="2300" dirty="0" smtClean="0"/>
          </a:p>
          <a:p>
            <a:pPr marL="0" indent="0">
              <a:buNone/>
            </a:pPr>
            <a:r>
              <a:rPr lang="en-US" sz="2300" b="1" dirty="0" smtClean="0"/>
              <a:t>The </a:t>
            </a:r>
            <a:r>
              <a:rPr lang="en-US" sz="2300" b="1" dirty="0"/>
              <a:t>NEW REPLACEMENT structure </a:t>
            </a:r>
            <a:r>
              <a:rPr lang="en-US" sz="2300" b="1" u="sng" dirty="0"/>
              <a:t>must</a:t>
            </a:r>
            <a:r>
              <a:rPr lang="en-US" sz="2300" b="1" dirty="0"/>
              <a:t> </a:t>
            </a:r>
            <a:r>
              <a:rPr lang="en-US" sz="2300" i="1" dirty="0"/>
              <a:t>(all four)</a:t>
            </a:r>
            <a:r>
              <a:rPr lang="en-US" sz="2300" b="1" dirty="0"/>
              <a:t>:</a:t>
            </a:r>
            <a:endParaRPr lang="en-US" sz="2300" dirty="0"/>
          </a:p>
          <a:p>
            <a:pPr marL="0" indent="0">
              <a:buNone/>
            </a:pPr>
            <a:r>
              <a:rPr lang="en-US" sz="2300" dirty="0" smtClean="0"/>
              <a:t>1</a:t>
            </a:r>
            <a:r>
              <a:rPr lang="en-US" sz="2300" dirty="0"/>
              <a:t>. Have a structure width </a:t>
            </a:r>
            <a:r>
              <a:rPr lang="en-US" sz="2300" u="sng" dirty="0"/>
              <a:t>at least</a:t>
            </a:r>
            <a:r>
              <a:rPr lang="en-US" sz="2300" dirty="0"/>
              <a:t> equal to </a:t>
            </a:r>
            <a:r>
              <a:rPr lang="en-US" sz="2300" dirty="0" err="1"/>
              <a:t>bankfull</a:t>
            </a:r>
            <a:r>
              <a:rPr lang="en-US" sz="2300" dirty="0"/>
              <a:t> width (100% ratio</a:t>
            </a:r>
            <a:r>
              <a:rPr lang="en-US" sz="2300" dirty="0" smtClean="0"/>
              <a:t>)</a:t>
            </a:r>
            <a:r>
              <a:rPr lang="en-US" sz="2300" i="1" dirty="0" smtClean="0"/>
              <a:t>.</a:t>
            </a:r>
            <a:endParaRPr lang="en-US" sz="2300" dirty="0" smtClean="0"/>
          </a:p>
          <a:p>
            <a:pPr marL="0" indent="0">
              <a:buNone/>
            </a:pPr>
            <a:r>
              <a:rPr lang="en-US" sz="2300" dirty="0" smtClean="0"/>
              <a:t>2</a:t>
            </a:r>
            <a:r>
              <a:rPr lang="en-US" sz="2300" dirty="0"/>
              <a:t>. Be properly aligned with the channel.</a:t>
            </a:r>
          </a:p>
          <a:p>
            <a:pPr marL="0" indent="0">
              <a:buNone/>
            </a:pPr>
            <a:r>
              <a:rPr lang="en-US" sz="2300" dirty="0" smtClean="0"/>
              <a:t>3</a:t>
            </a:r>
            <a:r>
              <a:rPr lang="en-US" sz="2300" dirty="0"/>
              <a:t>. Consider additional floodplain connectivity when possible.</a:t>
            </a:r>
          </a:p>
          <a:p>
            <a:pPr marL="0" indent="0">
              <a:buNone/>
            </a:pPr>
            <a:r>
              <a:rPr lang="en-US" sz="2300" dirty="0" smtClean="0"/>
              <a:t>4. Be </a:t>
            </a:r>
            <a:r>
              <a:rPr lang="en-US" sz="2300" dirty="0"/>
              <a:t>designed and constructed to accommodate the passage of aquatic organisms through the structure.</a:t>
            </a:r>
          </a:p>
        </p:txBody>
      </p:sp>
      <p:sp>
        <p:nvSpPr>
          <p:cNvPr id="6" name="Subtitle 2"/>
          <p:cNvSpPr txBox="1">
            <a:spLocks/>
          </p:cNvSpPr>
          <p:nvPr/>
        </p:nvSpPr>
        <p:spPr>
          <a:xfrm>
            <a:off x="381000" y="685800"/>
            <a:ext cx="8382000" cy="579120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buNone/>
            </a:pPr>
            <a:r>
              <a:rPr lang="en-US" u="sng" dirty="0" smtClean="0">
                <a:solidFill>
                  <a:srgbClr val="FF0000"/>
                </a:solidFill>
              </a:rPr>
              <a:t>Stream crossings OVER 7ft</a:t>
            </a:r>
            <a:r>
              <a:rPr lang="en-US" u="sng" baseline="30000" dirty="0" smtClean="0">
                <a:solidFill>
                  <a:srgbClr val="FF0000"/>
                </a:solidFill>
              </a:rPr>
              <a:t>2 </a:t>
            </a:r>
            <a:r>
              <a:rPr lang="en-US" u="sng" dirty="0" smtClean="0">
                <a:solidFill>
                  <a:srgbClr val="FF0000"/>
                </a:solidFill>
              </a:rPr>
              <a:t>opening</a:t>
            </a:r>
            <a:r>
              <a:rPr lang="en-US" sz="1600" dirty="0" smtClean="0">
                <a:solidFill>
                  <a:srgbClr val="FF0000"/>
                </a:solidFill>
              </a:rPr>
              <a:t> (3’ diameter)</a:t>
            </a:r>
            <a:endParaRPr lang="en-US" dirty="0" smtClean="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409788776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7.1 Stream Crossings</a:t>
            </a:r>
            <a:endParaRPr lang="en-US" dirty="0"/>
          </a:p>
        </p:txBody>
      </p:sp>
      <p:sp>
        <p:nvSpPr>
          <p:cNvPr id="3" name="Subtitle 2"/>
          <p:cNvSpPr>
            <a:spLocks noGrp="1"/>
          </p:cNvSpPr>
          <p:nvPr>
            <p:ph type="subTitle" idx="1"/>
          </p:nvPr>
        </p:nvSpPr>
        <p:spPr>
          <a:xfrm>
            <a:off x="381000" y="1219200"/>
            <a:ext cx="8686800" cy="5791200"/>
          </a:xfrm>
        </p:spPr>
        <p:txBody>
          <a:bodyPr>
            <a:noAutofit/>
          </a:bodyPr>
          <a:lstStyle/>
          <a:p>
            <a:pPr marL="0" indent="0">
              <a:buNone/>
            </a:pPr>
            <a:endParaRPr lang="en-US" sz="2200" b="1" dirty="0" smtClean="0"/>
          </a:p>
          <a:p>
            <a:pPr marL="0" indent="0">
              <a:buNone/>
            </a:pPr>
            <a:r>
              <a:rPr lang="en-US" sz="2300" b="1" strike="sngStrike" dirty="0" smtClean="0"/>
              <a:t>In </a:t>
            </a:r>
            <a:r>
              <a:rPr lang="en-US" sz="2300" b="1" strike="sngStrike" dirty="0"/>
              <a:t>order to be eligible for replacement, EXISTING structures </a:t>
            </a:r>
            <a:r>
              <a:rPr lang="en-US" sz="2300" b="1" u="sng" strike="sngStrike" dirty="0" smtClean="0"/>
              <a:t>must</a:t>
            </a:r>
            <a:r>
              <a:rPr lang="en-US" sz="2300" b="1" strike="sngStrike" dirty="0" smtClean="0"/>
              <a:t>:</a:t>
            </a:r>
            <a:endParaRPr lang="en-US" sz="2300" strike="sngStrike" dirty="0" smtClean="0"/>
          </a:p>
          <a:p>
            <a:pPr marL="0" indent="0">
              <a:buNone/>
            </a:pPr>
            <a:r>
              <a:rPr lang="en-US" sz="2300" strike="sngStrike" dirty="0" smtClean="0"/>
              <a:t>1. Have a structure to </a:t>
            </a:r>
            <a:r>
              <a:rPr lang="en-US" sz="2300" strike="sngStrike" dirty="0" err="1" smtClean="0"/>
              <a:t>bankfull</a:t>
            </a:r>
            <a:r>
              <a:rPr lang="en-US" sz="2300" strike="sngStrike" dirty="0" smtClean="0"/>
              <a:t> width ratio of </a:t>
            </a:r>
            <a:r>
              <a:rPr lang="en-US" sz="2300" u="sng" strike="sngStrike" dirty="0" smtClean="0"/>
              <a:t>50% or less</a:t>
            </a:r>
            <a:r>
              <a:rPr lang="en-US" sz="2300" i="1" strike="sngStrike" dirty="0" smtClean="0"/>
              <a:t>.</a:t>
            </a:r>
            <a:r>
              <a:rPr lang="en-US" sz="2300" strike="sngStrike" dirty="0" smtClean="0"/>
              <a:t> </a:t>
            </a:r>
          </a:p>
          <a:p>
            <a:pPr marL="0" indent="0">
              <a:buNone/>
            </a:pPr>
            <a:r>
              <a:rPr lang="en-US" sz="2300" strike="sngStrike" dirty="0" smtClean="0"/>
              <a:t>2</a:t>
            </a:r>
            <a:r>
              <a:rPr lang="en-US" sz="2300" strike="sngStrike" dirty="0"/>
              <a:t>. Show signs of </a:t>
            </a:r>
            <a:r>
              <a:rPr lang="en-US" sz="2300" strike="sngStrike" dirty="0" err="1"/>
              <a:t>streambank</a:t>
            </a:r>
            <a:r>
              <a:rPr lang="en-US" sz="2300" strike="sngStrike" dirty="0"/>
              <a:t> erosion.</a:t>
            </a:r>
          </a:p>
          <a:p>
            <a:pPr marL="0" indent="0">
              <a:buNone/>
            </a:pPr>
            <a:r>
              <a:rPr lang="en-US" sz="2300" strike="sngStrike" dirty="0" smtClean="0"/>
              <a:t>3</a:t>
            </a:r>
            <a:r>
              <a:rPr lang="en-US" sz="2300" strike="sngStrike" dirty="0"/>
              <a:t>. Show signs of streambed erosion/aggradation.</a:t>
            </a:r>
          </a:p>
          <a:p>
            <a:pPr marL="0" indent="0">
              <a:buNone/>
            </a:pPr>
            <a:r>
              <a:rPr lang="en-US" sz="2300" dirty="0"/>
              <a:t> </a:t>
            </a:r>
            <a:endParaRPr lang="en-US" sz="2300" dirty="0" smtClean="0"/>
          </a:p>
          <a:p>
            <a:pPr marL="0" indent="0">
              <a:buNone/>
            </a:pPr>
            <a:r>
              <a:rPr lang="en-US" sz="2300" b="1" dirty="0" smtClean="0"/>
              <a:t>The </a:t>
            </a:r>
            <a:r>
              <a:rPr lang="en-US" sz="2300" b="1" dirty="0"/>
              <a:t>NEW REPLACEMENT structure </a:t>
            </a:r>
            <a:r>
              <a:rPr lang="en-US" sz="2300" b="1" u="sng" dirty="0"/>
              <a:t>must</a:t>
            </a:r>
            <a:r>
              <a:rPr lang="en-US" sz="2300" b="1" dirty="0"/>
              <a:t> </a:t>
            </a:r>
            <a:r>
              <a:rPr lang="en-US" sz="2300" i="1" dirty="0"/>
              <a:t>(all four)</a:t>
            </a:r>
            <a:r>
              <a:rPr lang="en-US" sz="2300" b="1" dirty="0"/>
              <a:t>:</a:t>
            </a:r>
            <a:endParaRPr lang="en-US" sz="2300" dirty="0"/>
          </a:p>
          <a:p>
            <a:pPr marL="0" indent="0">
              <a:buNone/>
            </a:pPr>
            <a:r>
              <a:rPr lang="en-US" sz="2300" dirty="0" smtClean="0"/>
              <a:t>1</a:t>
            </a:r>
            <a:r>
              <a:rPr lang="en-US" sz="2300" dirty="0"/>
              <a:t>. Have a structure width </a:t>
            </a:r>
            <a:r>
              <a:rPr lang="en-US" sz="2300" u="sng" dirty="0"/>
              <a:t>at least</a:t>
            </a:r>
            <a:r>
              <a:rPr lang="en-US" sz="2300" dirty="0"/>
              <a:t> equal to </a:t>
            </a:r>
            <a:r>
              <a:rPr lang="en-US" sz="2300" dirty="0" err="1"/>
              <a:t>bankfull</a:t>
            </a:r>
            <a:r>
              <a:rPr lang="en-US" sz="2300" dirty="0"/>
              <a:t> width (100% ratio</a:t>
            </a:r>
            <a:r>
              <a:rPr lang="en-US" sz="2300" dirty="0" smtClean="0"/>
              <a:t>)</a:t>
            </a:r>
            <a:r>
              <a:rPr lang="en-US" sz="2300" i="1" dirty="0" smtClean="0"/>
              <a:t>.</a:t>
            </a:r>
            <a:endParaRPr lang="en-US" sz="2300" dirty="0" smtClean="0"/>
          </a:p>
          <a:p>
            <a:pPr marL="0" indent="0">
              <a:buNone/>
            </a:pPr>
            <a:r>
              <a:rPr lang="en-US" sz="2300" dirty="0" smtClean="0"/>
              <a:t>2</a:t>
            </a:r>
            <a:r>
              <a:rPr lang="en-US" sz="2300" dirty="0"/>
              <a:t>. Be properly aligned with the channel.</a:t>
            </a:r>
          </a:p>
          <a:p>
            <a:pPr marL="0" indent="0">
              <a:buNone/>
            </a:pPr>
            <a:r>
              <a:rPr lang="en-US" sz="2300" dirty="0" smtClean="0"/>
              <a:t>3</a:t>
            </a:r>
            <a:r>
              <a:rPr lang="en-US" sz="2300" dirty="0"/>
              <a:t>. Consider additional floodplain connectivity when possible.</a:t>
            </a:r>
          </a:p>
          <a:p>
            <a:pPr marL="0" indent="0">
              <a:buNone/>
            </a:pPr>
            <a:r>
              <a:rPr lang="en-US" sz="2300" dirty="0" smtClean="0"/>
              <a:t>4. Be </a:t>
            </a:r>
            <a:r>
              <a:rPr lang="en-US" sz="2300" dirty="0"/>
              <a:t>designed and constructed to accommodate the passage of aquatic organisms through the structure.</a:t>
            </a:r>
          </a:p>
        </p:txBody>
      </p:sp>
      <p:sp>
        <p:nvSpPr>
          <p:cNvPr id="6" name="Subtitle 2"/>
          <p:cNvSpPr txBox="1">
            <a:spLocks/>
          </p:cNvSpPr>
          <p:nvPr/>
        </p:nvSpPr>
        <p:spPr>
          <a:xfrm>
            <a:off x="381000" y="685800"/>
            <a:ext cx="8382000" cy="5791200"/>
          </a:xfrm>
          <a:prstGeom prst="rect">
            <a:avLst/>
          </a:prstGeom>
        </p:spPr>
        <p:txBody>
          <a:bodyPr vert="horz" lIns="91440" tIns="45720" rIns="91440" bIns="45720" rtlCol="0">
            <a:normAutofit/>
          </a:bodyPr>
          <a:lstStyle>
            <a:lvl1pPr marL="342900" marR="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742950" marR="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800" kern="1200">
                <a:solidFill>
                  <a:schemeClr val="tx1"/>
                </a:solidFill>
                <a:latin typeface="+mn-lt"/>
                <a:ea typeface="+mn-ea"/>
                <a:cs typeface="+mn-cs"/>
              </a:defRPr>
            </a:lvl2pPr>
            <a:lvl3pPr marL="11430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3pPr>
            <a:lvl4pPr marL="16002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indent="0">
              <a:buNone/>
            </a:pPr>
            <a:r>
              <a:rPr lang="en-US" u="sng" dirty="0" smtClean="0">
                <a:solidFill>
                  <a:srgbClr val="FF0000"/>
                </a:solidFill>
              </a:rPr>
              <a:t>Stream crossings UNDER 7ft</a:t>
            </a:r>
            <a:r>
              <a:rPr lang="en-US" u="sng" baseline="30000" dirty="0" smtClean="0">
                <a:solidFill>
                  <a:srgbClr val="FF0000"/>
                </a:solidFill>
              </a:rPr>
              <a:t>2 </a:t>
            </a:r>
            <a:r>
              <a:rPr lang="en-US" u="sng" dirty="0" smtClean="0">
                <a:solidFill>
                  <a:srgbClr val="FF0000"/>
                </a:solidFill>
              </a:rPr>
              <a:t>opening</a:t>
            </a:r>
            <a:r>
              <a:rPr lang="en-US" sz="1600" dirty="0" smtClean="0">
                <a:solidFill>
                  <a:srgbClr val="FF0000"/>
                </a:solidFill>
              </a:rPr>
              <a:t> (3’ diameter)</a:t>
            </a:r>
            <a:endParaRPr lang="en-US" dirty="0" smtClean="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176070311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7.1 Stream Crossings</a:t>
            </a:r>
            <a:endParaRPr lang="en-US" sz="2600" b="0" kern="1200" dirty="0" smtClean="0">
              <a:solidFill>
                <a:schemeClr val="tx1"/>
              </a:solidFill>
              <a:effectLst/>
              <a:latin typeface="+mj-lt"/>
              <a:ea typeface="+mj-ea"/>
              <a:cs typeface="+mj-cs"/>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453572"/>
            <a:ext cx="4844195" cy="63085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8" name="Rectangle 7"/>
          <p:cNvSpPr/>
          <p:nvPr/>
        </p:nvSpPr>
        <p:spPr>
          <a:xfrm>
            <a:off x="5860999" y="1164653"/>
            <a:ext cx="1656596" cy="400110"/>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Site Info</a:t>
            </a:r>
            <a:endParaRPr lang="en-US" sz="2000" dirty="0">
              <a:solidFill>
                <a:srgbClr val="FF0000"/>
              </a:solidFill>
            </a:endParaRPr>
          </a:p>
        </p:txBody>
      </p:sp>
      <p:sp>
        <p:nvSpPr>
          <p:cNvPr id="9" name="Rectangle 8"/>
          <p:cNvSpPr/>
          <p:nvPr/>
        </p:nvSpPr>
        <p:spPr>
          <a:xfrm>
            <a:off x="4974797" y="2755900"/>
            <a:ext cx="3429000" cy="707886"/>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Site Evaluation: width considerations</a:t>
            </a:r>
            <a:endParaRPr lang="en-US" sz="2000" dirty="0">
              <a:solidFill>
                <a:srgbClr val="FF0000"/>
              </a:solidFill>
            </a:endParaRPr>
          </a:p>
        </p:txBody>
      </p:sp>
      <p:sp>
        <p:nvSpPr>
          <p:cNvPr id="10" name="Rectangle 9"/>
          <p:cNvSpPr/>
          <p:nvPr/>
        </p:nvSpPr>
        <p:spPr>
          <a:xfrm>
            <a:off x="4974797" y="4648200"/>
            <a:ext cx="3429000" cy="707886"/>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Site Evaluation: erosion considerations</a:t>
            </a:r>
            <a:endParaRPr lang="en-US" sz="2000" dirty="0">
              <a:solidFill>
                <a:srgbClr val="FF0000"/>
              </a:solidFill>
            </a:endParaRPr>
          </a:p>
        </p:txBody>
      </p:sp>
      <p:sp>
        <p:nvSpPr>
          <p:cNvPr id="11" name="Rectangle 10"/>
          <p:cNvSpPr/>
          <p:nvPr/>
        </p:nvSpPr>
        <p:spPr>
          <a:xfrm>
            <a:off x="4974797" y="5867400"/>
            <a:ext cx="3429000" cy="400110"/>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Eligibility Determination</a:t>
            </a:r>
            <a:endParaRPr lang="en-US" sz="2000" dirty="0">
              <a:solidFill>
                <a:srgbClr val="FF0000"/>
              </a:solidFill>
            </a:endParaRPr>
          </a:p>
        </p:txBody>
      </p:sp>
      <p:sp>
        <p:nvSpPr>
          <p:cNvPr id="4" name="Rectangle 3"/>
          <p:cNvSpPr/>
          <p:nvPr/>
        </p:nvSpPr>
        <p:spPr>
          <a:xfrm>
            <a:off x="152400" y="1028376"/>
            <a:ext cx="4038600" cy="3970318"/>
          </a:xfrm>
          <a:prstGeom prst="rect">
            <a:avLst/>
          </a:prstGeom>
        </p:spPr>
        <p:txBody>
          <a:bodyPr wrap="square">
            <a:spAutoFit/>
          </a:bodyPr>
          <a:lstStyle/>
          <a:p>
            <a:pPr algn="ctr"/>
            <a:r>
              <a:rPr lang="en-US" sz="3600" dirty="0"/>
              <a:t>Details in manual, and </a:t>
            </a:r>
            <a:r>
              <a:rPr lang="en-US" sz="3600" u="sng" dirty="0" smtClean="0"/>
              <a:t>future </a:t>
            </a:r>
            <a:r>
              <a:rPr lang="en-US" sz="3600" u="sng" dirty="0"/>
              <a:t>Webinar </a:t>
            </a:r>
            <a:r>
              <a:rPr lang="en-US" sz="3600" u="sng" dirty="0" smtClean="0"/>
              <a:t>topic.</a:t>
            </a:r>
          </a:p>
          <a:p>
            <a:endParaRPr lang="en-US" sz="3600" u="sng" dirty="0"/>
          </a:p>
          <a:p>
            <a:pPr algn="ctr"/>
            <a:r>
              <a:rPr lang="en-US" sz="3600" u="sng" dirty="0" smtClean="0"/>
              <a:t>Photo documentation</a:t>
            </a:r>
          </a:p>
          <a:p>
            <a:pPr algn="ctr"/>
            <a:r>
              <a:rPr lang="en-US" sz="3600" u="sng" dirty="0" smtClean="0"/>
              <a:t>Recommended!</a:t>
            </a:r>
            <a:endParaRPr lang="en-US" sz="3600" u="sng" dirty="0"/>
          </a:p>
        </p:txBody>
      </p:sp>
      <p:sp>
        <p:nvSpPr>
          <p:cNvPr id="12" name="Rounded Rectangle 11"/>
          <p:cNvSpPr/>
          <p:nvPr/>
        </p:nvSpPr>
        <p:spPr>
          <a:xfrm>
            <a:off x="1295400" y="5607754"/>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a:t>
            </a:r>
            <a:r>
              <a:rPr lang="en-US" sz="2800" b="1" dirty="0" smtClean="0">
                <a:solidFill>
                  <a:sysClr val="windowText" lastClr="000000"/>
                </a:solidFill>
              </a:rPr>
              <a:t>M</a:t>
            </a:r>
            <a:endParaRPr lang="en-US" sz="2800" b="1" dirty="0">
              <a:solidFill>
                <a:sysClr val="windowText" lastClr="000000"/>
              </a:solidFill>
            </a:endParaRPr>
          </a:p>
          <a:p>
            <a:pPr algn="ctr"/>
            <a:r>
              <a:rPr lang="en-US" sz="2000" b="1" dirty="0">
                <a:solidFill>
                  <a:sysClr val="windowText" lastClr="000000"/>
                </a:solidFill>
              </a:rPr>
              <a:t> in manual</a:t>
            </a:r>
            <a:endParaRPr lang="en-US" sz="2000" dirty="0">
              <a:solidFill>
                <a:sysClr val="windowText" lastClr="000000"/>
              </a:solidFill>
            </a:endParaRPr>
          </a:p>
        </p:txBody>
      </p:sp>
      <p:sp>
        <p:nvSpPr>
          <p:cNvPr id="1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97916696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Funny Slide</a:t>
            </a:r>
            <a:endParaRPr lang="en-US" dirty="0"/>
          </a:p>
        </p:txBody>
      </p:sp>
      <p:sp>
        <p:nvSpPr>
          <p:cNvPr id="5" name="Subtitle 4"/>
          <p:cNvSpPr>
            <a:spLocks noGrp="1"/>
          </p:cNvSpPr>
          <p:nvPr>
            <p:ph type="subTitle" idx="1"/>
          </p:nvPr>
        </p:nvSpPr>
        <p:spPr/>
        <p:txBody>
          <a:bodyPr/>
          <a:lstStyle/>
          <a:p>
            <a:endParaRPr lang="en-US"/>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5" y="761999"/>
            <a:ext cx="9185481" cy="543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0" y="0"/>
            <a:ext cx="1896673" cy="461665"/>
          </a:xfrm>
          <a:prstGeom prst="rect">
            <a:avLst/>
          </a:prstGeom>
          <a:solidFill>
            <a:schemeClr val="bg1"/>
          </a:solidFill>
          <a:ln>
            <a:solidFill>
              <a:schemeClr val="tx1"/>
            </a:solidFill>
          </a:ln>
        </p:spPr>
        <p:txBody>
          <a:bodyPr wrap="none" rtlCol="0">
            <a:spAutoFit/>
          </a:bodyPr>
          <a:lstStyle/>
          <a:p>
            <a:r>
              <a:rPr lang="en-US" sz="2400" b="1" dirty="0" smtClean="0"/>
              <a:t>Not eligible…</a:t>
            </a:r>
            <a:endParaRPr lang="en-US" sz="2400" b="1" dirty="0"/>
          </a:p>
        </p:txBody>
      </p:sp>
    </p:spTree>
    <p:extLst>
      <p:ext uri="{BB962C8B-B14F-4D97-AF65-F5344CB8AC3E}">
        <p14:creationId xmlns:p14="http://schemas.microsoft.com/office/powerpoint/2010/main" val="208691461"/>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7 Additional Program Policies</a:t>
            </a:r>
          </a:p>
        </p:txBody>
      </p:sp>
      <p:sp>
        <p:nvSpPr>
          <p:cNvPr id="3" name="Subtitle 2"/>
          <p:cNvSpPr>
            <a:spLocks noGrp="1"/>
          </p:cNvSpPr>
          <p:nvPr>
            <p:ph type="subTitle" idx="1"/>
          </p:nvPr>
        </p:nvSpPr>
        <p:spPr/>
        <p:txBody>
          <a:bodyPr/>
          <a:lstStyle/>
          <a:p>
            <a:pPr marL="0" indent="0">
              <a:buNone/>
            </a:pPr>
            <a:r>
              <a:rPr lang="en-US" sz="3200" b="1" kern="1200" dirty="0" smtClean="0">
                <a:solidFill>
                  <a:schemeClr val="tx1"/>
                </a:solidFill>
                <a:effectLst/>
                <a:latin typeface="+mn-lt"/>
                <a:ea typeface="+mn-ea"/>
                <a:cs typeface="+mn-cs"/>
              </a:rPr>
              <a:t>Some policies that don’t necessarily apply to every project: </a:t>
            </a:r>
          </a:p>
          <a:p>
            <a:r>
              <a:rPr lang="en-US" sz="3200" b="1" kern="1200" dirty="0" smtClean="0">
                <a:solidFill>
                  <a:schemeClr val="bg1">
                    <a:lumMod val="75000"/>
                  </a:schemeClr>
                </a:solidFill>
                <a:effectLst/>
                <a:latin typeface="+mn-lt"/>
                <a:ea typeface="+mn-ea"/>
                <a:cs typeface="+mn-cs"/>
              </a:rPr>
              <a:t>7.1 Stream Crossing Replacement Policy</a:t>
            </a:r>
          </a:p>
          <a:p>
            <a:r>
              <a:rPr lang="en-US" sz="3200" b="1" kern="1200" dirty="0" smtClean="0">
                <a:solidFill>
                  <a:srgbClr val="FF0000"/>
                </a:solidFill>
                <a:effectLst/>
                <a:latin typeface="+mn-lt"/>
                <a:ea typeface="+mn-ea"/>
                <a:cs typeface="+mn-cs"/>
              </a:rPr>
              <a:t>7.2 Driving Surface Aggregate</a:t>
            </a:r>
          </a:p>
          <a:p>
            <a:r>
              <a:rPr lang="en-US" sz="3200" b="1" kern="1200" dirty="0" smtClean="0">
                <a:solidFill>
                  <a:schemeClr val="tx1"/>
                </a:solidFill>
                <a:effectLst/>
                <a:latin typeface="+mn-lt"/>
                <a:ea typeface="+mn-ea"/>
                <a:cs typeface="+mn-cs"/>
              </a:rPr>
              <a:t>7.3 LVR Policies</a:t>
            </a:r>
          </a:p>
          <a:p>
            <a:r>
              <a:rPr lang="en-US" b="1" dirty="0"/>
              <a:t>7.4 Traffic Counts</a:t>
            </a:r>
          </a:p>
          <a:p>
            <a:endParaRPr lang="en-US" sz="3200" b="1" kern="1200" dirty="0" smtClean="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334320704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7.2 Driving Surface Aggregate</a:t>
            </a:r>
            <a:endParaRPr lang="en-US" dirty="0"/>
          </a:p>
        </p:txBody>
      </p:sp>
      <p:sp>
        <p:nvSpPr>
          <p:cNvPr id="3" name="Subtitle 2"/>
          <p:cNvSpPr>
            <a:spLocks noGrp="1"/>
          </p:cNvSpPr>
          <p:nvPr>
            <p:ph type="subTitle" idx="1"/>
          </p:nvPr>
        </p:nvSpPr>
        <p:spPr/>
        <p:txBody>
          <a:bodyPr>
            <a:normAutofit/>
          </a:bodyPr>
          <a:lstStyle/>
          <a:p>
            <a:pPr marL="0" indent="0">
              <a:buNone/>
            </a:pPr>
            <a:r>
              <a:rPr lang="en-US" b="1" u="sng" dirty="0" smtClean="0"/>
              <a:t>Driving Surface Aggregate</a:t>
            </a:r>
            <a:endParaRPr lang="en-US" b="1" baseline="0" dirty="0" smtClean="0"/>
          </a:p>
          <a:p>
            <a:r>
              <a:rPr lang="en-US" dirty="0" smtClean="0"/>
              <a:t>Specific mixture of stone designed as a wearing course for unpaved roads.</a:t>
            </a:r>
          </a:p>
          <a:p>
            <a:r>
              <a:rPr lang="en-US" dirty="0" smtClean="0"/>
              <a:t>Only approved aggregate for surfacing unpaved roads </a:t>
            </a:r>
            <a:r>
              <a:rPr lang="en-US" sz="1800" dirty="0" smtClean="0"/>
              <a:t>(although surfacing is not required on all projects).</a:t>
            </a:r>
          </a:p>
          <a:p>
            <a:r>
              <a:rPr lang="en-US" dirty="0" smtClean="0"/>
              <a:t>DSA details available at </a:t>
            </a:r>
            <a:r>
              <a:rPr lang="en-US" dirty="0" smtClean="0">
                <a:hlinkClick r:id="rId3"/>
              </a:rPr>
              <a:t>www.dirtandgravelroads.org</a:t>
            </a:r>
            <a:r>
              <a:rPr lang="en-US" dirty="0" smtClean="0"/>
              <a:t> </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13026568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smtClean="0">
                <a:effectLst/>
              </a:rPr>
              <a:t>DG&amp;LVR Administrative Manual</a:t>
            </a:r>
          </a:p>
          <a:p>
            <a:pPr marL="0" lvl="0" indent="0">
              <a:buNone/>
            </a:pPr>
            <a:r>
              <a:rPr lang="en-US" sz="1800" b="1" kern="1200" dirty="0" smtClean="0">
                <a:effectLst/>
              </a:rPr>
              <a:t>Approved by SCC 11/12/14</a:t>
            </a:r>
          </a:p>
          <a:p>
            <a:pPr marL="514350" indent="-514350">
              <a:buFont typeface="+mj-lt"/>
              <a:buAutoNum type="arabicParenR"/>
            </a:pPr>
            <a:r>
              <a:rPr lang="en-US" sz="2000" dirty="0"/>
              <a:t>Introduction</a:t>
            </a:r>
          </a:p>
          <a:p>
            <a:pPr marL="514350" indent="-514350">
              <a:buFont typeface="+mj-lt"/>
              <a:buAutoNum type="arabicParenR"/>
            </a:pPr>
            <a:r>
              <a:rPr lang="en-US" sz="2000" dirty="0"/>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dirty="0"/>
              <a:t>Quality Assurance </a:t>
            </a:r>
            <a:r>
              <a:rPr lang="en-US" sz="2000" dirty="0" smtClean="0"/>
              <a:t>Board Role</a:t>
            </a:r>
            <a:endParaRPr lang="en-US" sz="2000" dirty="0"/>
          </a:p>
          <a:p>
            <a:pPr marL="514350" indent="-514350">
              <a:buFont typeface="+mj-lt"/>
              <a:buAutoNum type="arabicParenR"/>
            </a:pPr>
            <a:r>
              <a:rPr lang="en-US" sz="2000" dirty="0"/>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b="1" dirty="0">
                <a:solidFill>
                  <a:srgbClr val="FF0000"/>
                </a:solidFill>
              </a:rPr>
              <a:t>Permits and Other Requirements</a:t>
            </a:r>
          </a:p>
          <a:p>
            <a:pPr marL="0" indent="0">
              <a:buFont typeface="+mj-lt"/>
              <a:buNone/>
            </a:pPr>
            <a:r>
              <a:rPr lang="en-US" sz="2000" dirty="0" smtClean="0"/>
              <a:t>Appendices</a:t>
            </a:r>
          </a:p>
          <a:p>
            <a:pPr marL="0" indent="0">
              <a:buFont typeface="+mj-lt"/>
              <a:buNone/>
            </a:pPr>
            <a:endParaRPr lang="en-US" sz="1800" b="1" dirty="0"/>
          </a:p>
          <a:p>
            <a:pPr marL="0" indent="0" algn="ctr">
              <a:buFont typeface="+mj-lt"/>
              <a:buNone/>
            </a:pPr>
            <a:r>
              <a:rPr lang="en-US" sz="1800" b="1" dirty="0" smtClean="0"/>
              <a:t>Available online.</a:t>
            </a:r>
          </a:p>
          <a:p>
            <a:pPr marL="0" indent="0" algn="ctr">
              <a:buFont typeface="+mj-lt"/>
              <a:buNone/>
            </a:pPr>
            <a:r>
              <a:rPr lang="en-US" sz="1800" b="1" dirty="0" smtClean="0"/>
              <a:t>Hard Copies being printed for CDs.</a:t>
            </a:r>
            <a:endParaRPr lang="en-US" sz="1800" b="1" dirty="0"/>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smtClean="0">
                <a:solidFill>
                  <a:srgbClr val="FF0000"/>
                </a:solidFill>
              </a:rPr>
              <a:t>8) Permits</a:t>
            </a:r>
          </a:p>
          <a:p>
            <a:endParaRPr lang="en-US" sz="2400" b="1" dirty="0" smtClean="0">
              <a:solidFill>
                <a:prstClr val="black"/>
              </a:solidFill>
            </a:endParaRPr>
          </a:p>
          <a:p>
            <a:r>
              <a:rPr lang="en-US" sz="2400" b="1" dirty="0" smtClean="0">
                <a:solidFill>
                  <a:prstClr val="black"/>
                </a:solidFill>
              </a:rPr>
              <a:t>Brief overview of permit issues related to Program projects.</a:t>
            </a:r>
          </a:p>
          <a:p>
            <a:endParaRPr lang="en-US" sz="2400" dirty="0">
              <a:solidFill>
                <a:prstClr val="black"/>
              </a:solidFill>
            </a:endParaRPr>
          </a:p>
          <a:p>
            <a:endParaRPr lang="en-US" sz="2400" dirty="0">
              <a:solidFill>
                <a:prstClr val="black"/>
              </a:solidFill>
            </a:endParaRPr>
          </a:p>
        </p:txBody>
      </p:sp>
      <p:sp>
        <p:nvSpPr>
          <p:cNvPr id="7" name="Title 1"/>
          <p:cNvSpPr>
            <a:spLocks noGrp="1"/>
          </p:cNvSpPr>
          <p:nvPr>
            <p:ph type="ctrTitle"/>
          </p:nvPr>
        </p:nvSpPr>
        <p:spPr/>
        <p:txBody>
          <a:bodyPr/>
          <a:lstStyle/>
          <a:p>
            <a:r>
              <a:rPr lang="en-US" dirty="0" smtClean="0"/>
              <a:t>Administrative Manual</a:t>
            </a:r>
            <a:endParaRPr lang="en-US" dirty="0"/>
          </a:p>
        </p:txBody>
      </p:sp>
      <p:sp>
        <p:nvSpPr>
          <p:cNvPr id="8" name="TextBox 7"/>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smtClean="0">
                <a:solidFill>
                  <a:srgbClr val="FF0000"/>
                </a:solidFill>
              </a:rPr>
              <a:t>Training Follows Manual!</a:t>
            </a:r>
            <a:endParaRPr lang="en-US" sz="2000" dirty="0">
              <a:solidFill>
                <a:srgbClr val="FF0000"/>
              </a:solidFill>
            </a:endParaRP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Introduction</a:t>
            </a:r>
            <a:endParaRPr lang="en-US" dirty="0">
              <a:solidFill>
                <a:srgbClr val="FFFFCC"/>
              </a:solidFill>
            </a:endParaRPr>
          </a:p>
        </p:txBody>
      </p:sp>
    </p:spTree>
    <p:extLst>
      <p:ext uri="{BB962C8B-B14F-4D97-AF65-F5344CB8AC3E}">
        <p14:creationId xmlns:p14="http://schemas.microsoft.com/office/powerpoint/2010/main" val="70678804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7.2 Driving Surface Aggregate</a:t>
            </a:r>
            <a:endParaRPr lang="en-US" dirty="0"/>
          </a:p>
        </p:txBody>
      </p:sp>
      <p:sp>
        <p:nvSpPr>
          <p:cNvPr id="3" name="Subtitle 2"/>
          <p:cNvSpPr>
            <a:spLocks noGrp="1"/>
          </p:cNvSpPr>
          <p:nvPr>
            <p:ph type="subTitle" idx="1"/>
          </p:nvPr>
        </p:nvSpPr>
        <p:spPr>
          <a:xfrm>
            <a:off x="457200" y="533400"/>
            <a:ext cx="8229600" cy="5791200"/>
          </a:xfrm>
        </p:spPr>
        <p:txBody>
          <a:bodyPr/>
          <a:lstStyle/>
          <a:p>
            <a:r>
              <a:rPr lang="en-US" dirty="0" smtClean="0"/>
              <a:t>~½ of Program funding is spent on DSA.</a:t>
            </a:r>
          </a:p>
          <a:p>
            <a:r>
              <a:rPr lang="en-US" baseline="0" dirty="0" smtClean="0"/>
              <a:t>Could mean $10,000,000+</a:t>
            </a:r>
            <a:r>
              <a:rPr lang="en-US" dirty="0" smtClean="0"/>
              <a:t> annually now!</a:t>
            </a:r>
          </a:p>
          <a:p>
            <a:r>
              <a:rPr lang="en-US" baseline="0" dirty="0" smtClean="0"/>
              <a:t>Center’s “DSA Clearinghouse” designed to improve aggregate and job quality.</a:t>
            </a:r>
          </a:p>
        </p:txBody>
      </p:sp>
      <p:pic>
        <p:nvPicPr>
          <p:cNvPr id="5" name="Picture 5" descr="DSC00186"/>
          <p:cNvPicPr>
            <a:picLocks noChangeAspect="1" noChangeArrowheads="1"/>
          </p:cNvPicPr>
          <p:nvPr/>
        </p:nvPicPr>
        <p:blipFill rotWithShape="1">
          <a:blip r:embed="rId3" cstate="print"/>
          <a:srcRect t="17629" b="24593"/>
          <a:stretch/>
        </p:blipFill>
        <p:spPr bwMode="auto">
          <a:xfrm>
            <a:off x="0" y="2895600"/>
            <a:ext cx="9144000" cy="3962400"/>
          </a:xfrm>
          <a:prstGeom prst="rect">
            <a:avLst/>
          </a:prstGeom>
          <a:noFill/>
          <a:ln w="9525">
            <a:noFill/>
            <a:miter lim="800000"/>
            <a:headEnd/>
            <a:tailEnd/>
          </a:ln>
        </p:spPr>
      </p:pic>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4023067430"/>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7.2 Driving Surface Aggregate</a:t>
            </a:r>
            <a:endParaRPr lang="en-US" dirty="0"/>
          </a:p>
        </p:txBody>
      </p:sp>
      <p:sp>
        <p:nvSpPr>
          <p:cNvPr id="3" name="Subtitle 2"/>
          <p:cNvSpPr>
            <a:spLocks noGrp="1"/>
          </p:cNvSpPr>
          <p:nvPr>
            <p:ph type="subTitle" idx="1"/>
          </p:nvPr>
        </p:nvSpPr>
        <p:spPr>
          <a:xfrm>
            <a:off x="457200" y="533400"/>
            <a:ext cx="8229600" cy="5791200"/>
          </a:xfrm>
        </p:spPr>
        <p:txBody>
          <a:bodyPr/>
          <a:lstStyle/>
          <a:p>
            <a:pPr marL="0" indent="0">
              <a:buNone/>
            </a:pPr>
            <a:r>
              <a:rPr lang="en-US" b="1" u="sng" dirty="0" smtClean="0"/>
              <a:t>A word about DSA use</a:t>
            </a:r>
            <a:r>
              <a:rPr lang="en-US" b="1" dirty="0" smtClean="0"/>
              <a:t>:</a:t>
            </a:r>
          </a:p>
          <a:p>
            <a:r>
              <a:rPr lang="en-US" baseline="0" dirty="0" smtClean="0"/>
              <a:t>Originally intended to be used near streams where drainage to</a:t>
            </a:r>
            <a:r>
              <a:rPr lang="en-US" dirty="0" smtClean="0"/>
              <a:t> stream was unavoidable.</a:t>
            </a:r>
          </a:p>
          <a:p>
            <a:r>
              <a:rPr lang="en-US" baseline="0" dirty="0" smtClean="0"/>
              <a:t>Has evolved into</a:t>
            </a:r>
            <a:r>
              <a:rPr lang="en-US" dirty="0" smtClean="0"/>
              <a:t> the “standard solution”.</a:t>
            </a:r>
          </a:p>
          <a:p>
            <a:r>
              <a:rPr lang="en-US" dirty="0" smtClean="0"/>
              <a:t>Drainage must be addressed first!</a:t>
            </a:r>
          </a:p>
          <a:p>
            <a:r>
              <a:rPr lang="en-US" dirty="0" smtClean="0"/>
              <a:t>We realize it is a “carrot” for municipalities, but DSA is not required on every project.</a:t>
            </a:r>
          </a:p>
          <a:p>
            <a:r>
              <a:rPr lang="en-US" dirty="0" smtClean="0"/>
              <a:t>DSA and the spending game…</a:t>
            </a:r>
          </a:p>
          <a:p>
            <a:endParaRPr lang="en-US" baseline="0" dirty="0" smtClean="0"/>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3793259999"/>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7.2 Driving Surface Aggregate</a:t>
            </a:r>
            <a:endParaRPr lang="en-US" dirty="0"/>
          </a:p>
        </p:txBody>
      </p:sp>
      <p:sp>
        <p:nvSpPr>
          <p:cNvPr id="3" name="Subtitle 2"/>
          <p:cNvSpPr>
            <a:spLocks noGrp="1"/>
          </p:cNvSpPr>
          <p:nvPr>
            <p:ph type="subTitle" idx="1"/>
          </p:nvPr>
        </p:nvSpPr>
        <p:spPr>
          <a:xfrm>
            <a:off x="457200" y="533400"/>
            <a:ext cx="8229600" cy="5791200"/>
          </a:xfrm>
        </p:spPr>
        <p:txBody>
          <a:bodyPr/>
          <a:lstStyle/>
          <a:p>
            <a:pPr marL="0" indent="0">
              <a:buNone/>
            </a:pPr>
            <a:r>
              <a:rPr lang="en-US" b="1" baseline="0" dirty="0" smtClean="0">
                <a:solidFill>
                  <a:srgbClr val="FF0000"/>
                </a:solidFill>
              </a:rPr>
              <a:t>“DSA Clearinghouse”</a:t>
            </a:r>
            <a:endParaRPr lang="en-US" b="1" dirty="0" smtClean="0"/>
          </a:p>
          <a:p>
            <a:r>
              <a:rPr lang="en-US" b="1" dirty="0" smtClean="0"/>
              <a:t>What you have to do:</a:t>
            </a:r>
          </a:p>
          <a:p>
            <a:pPr lvl="1"/>
            <a:r>
              <a:rPr lang="en-US" dirty="0" smtClean="0"/>
              <a:t>Contact Center once DSA supplier is chosen, minimum of 30 days before placement.</a:t>
            </a:r>
          </a:p>
          <a:p>
            <a:endParaRPr lang="en-US" baseline="0" dirty="0" smtClean="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2241171153"/>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7.2 Driving Surface Aggregate</a:t>
            </a:r>
            <a:endParaRPr lang="en-US" dirty="0"/>
          </a:p>
        </p:txBody>
      </p:sp>
      <p:sp>
        <p:nvSpPr>
          <p:cNvPr id="3" name="Subtitle 2"/>
          <p:cNvSpPr>
            <a:spLocks noGrp="1"/>
          </p:cNvSpPr>
          <p:nvPr>
            <p:ph type="subTitle" idx="1"/>
          </p:nvPr>
        </p:nvSpPr>
        <p:spPr>
          <a:xfrm>
            <a:off x="457200" y="533400"/>
            <a:ext cx="8229600" cy="5791200"/>
          </a:xfrm>
        </p:spPr>
        <p:txBody>
          <a:bodyPr/>
          <a:lstStyle/>
          <a:p>
            <a:pPr marL="0" indent="0">
              <a:buNone/>
            </a:pPr>
            <a:r>
              <a:rPr lang="en-US" b="1" baseline="0" dirty="0" smtClean="0">
                <a:solidFill>
                  <a:srgbClr val="FF0000"/>
                </a:solidFill>
              </a:rPr>
              <a:t>“DSA Clearinghouse”</a:t>
            </a:r>
            <a:endParaRPr lang="en-US" b="1" dirty="0" smtClean="0"/>
          </a:p>
          <a:p>
            <a:pPr marL="0" indent="0">
              <a:buNone/>
            </a:pPr>
            <a:r>
              <a:rPr lang="en-US" b="1" dirty="0" smtClean="0"/>
              <a:t>What Center will do varies case-by case</a:t>
            </a:r>
          </a:p>
          <a:p>
            <a:r>
              <a:rPr lang="en-US" b="1" dirty="0" smtClean="0"/>
              <a:t>Examples</a:t>
            </a:r>
          </a:p>
          <a:p>
            <a:pPr lvl="1"/>
            <a:r>
              <a:rPr lang="en-US" b="1" dirty="0" smtClean="0"/>
              <a:t>Know good supplier, knowledgeable CD:</a:t>
            </a:r>
          </a:p>
          <a:p>
            <a:pPr lvl="2"/>
            <a:r>
              <a:rPr lang="en-US" dirty="0" smtClean="0"/>
              <a:t>Contact Quarry, make sure CD is comfortable, offer help.</a:t>
            </a:r>
          </a:p>
          <a:p>
            <a:pPr lvl="1"/>
            <a:r>
              <a:rPr lang="en-US" b="1" dirty="0" smtClean="0"/>
              <a:t>New  or “problem” supplier:</a:t>
            </a:r>
          </a:p>
          <a:p>
            <a:pPr lvl="2"/>
            <a:r>
              <a:rPr lang="en-US" dirty="0" smtClean="0"/>
              <a:t>Can visit quarry and test material. On site help, etc.</a:t>
            </a:r>
          </a:p>
          <a:p>
            <a:pPr lvl="1"/>
            <a:r>
              <a:rPr lang="en-US" b="1" dirty="0" smtClean="0"/>
              <a:t>New CD staff:</a:t>
            </a:r>
          </a:p>
          <a:p>
            <a:pPr lvl="2"/>
            <a:r>
              <a:rPr lang="en-US" dirty="0" smtClean="0"/>
              <a:t>Walkthrough of entire process.</a:t>
            </a:r>
          </a:p>
          <a:p>
            <a:pPr lvl="2"/>
            <a:endParaRPr lang="en-US" dirty="0" smtClean="0"/>
          </a:p>
          <a:p>
            <a:pPr lvl="1"/>
            <a:endParaRPr lang="en-US" dirty="0" smtClean="0"/>
          </a:p>
          <a:p>
            <a:endParaRPr lang="en-US" baseline="0" dirty="0" smtClean="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187326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up)">
                                      <p:cBhvr>
                                        <p:cTn id="7" dur="500"/>
                                        <p:tgtEl>
                                          <p:spTgt spid="3">
                                            <p:txEl>
                                              <p:pRg st="3" end="3"/>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ipe(up)">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wipe(up)">
                                      <p:cBhvr>
                                        <p:cTn id="15" dur="500"/>
                                        <p:tgtEl>
                                          <p:spTgt spid="3">
                                            <p:txEl>
                                              <p:pRg st="5" end="5"/>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wipe(up)">
                                      <p:cBhvr>
                                        <p:cTn id="18" dur="5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wipe(up)">
                                      <p:cBhvr>
                                        <p:cTn id="23" dur="500"/>
                                        <p:tgtEl>
                                          <p:spTgt spid="3">
                                            <p:txEl>
                                              <p:pRg st="7" end="7"/>
                                            </p:txEl>
                                          </p:spTgt>
                                        </p:tgtEl>
                                      </p:cBhvr>
                                    </p:animEffect>
                                  </p:childTnLst>
                                </p:cTn>
                              </p:par>
                              <p:par>
                                <p:cTn id="24" presetID="22" presetClass="entr" presetSubtype="1"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wipe(up)">
                                      <p:cBhvr>
                                        <p:cTn id="2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7.2 Driving Surface Aggregate</a:t>
            </a:r>
            <a:endParaRPr lang="en-US" dirty="0"/>
          </a:p>
        </p:txBody>
      </p:sp>
      <p:sp>
        <p:nvSpPr>
          <p:cNvPr id="3" name="Subtitle 2"/>
          <p:cNvSpPr>
            <a:spLocks noGrp="1"/>
          </p:cNvSpPr>
          <p:nvPr>
            <p:ph type="subTitle" idx="1"/>
          </p:nvPr>
        </p:nvSpPr>
        <p:spPr>
          <a:xfrm>
            <a:off x="457200" y="533400"/>
            <a:ext cx="8229600" cy="5791200"/>
          </a:xfrm>
        </p:spPr>
        <p:txBody>
          <a:bodyPr>
            <a:normAutofit lnSpcReduction="10000"/>
          </a:bodyPr>
          <a:lstStyle/>
          <a:p>
            <a:pPr marL="0" indent="0">
              <a:buNone/>
            </a:pPr>
            <a:r>
              <a:rPr lang="en-US" b="1" baseline="0" dirty="0" smtClean="0">
                <a:solidFill>
                  <a:srgbClr val="FF0000"/>
                </a:solidFill>
              </a:rPr>
              <a:t>“DSA Clearinghouse”</a:t>
            </a:r>
          </a:p>
          <a:p>
            <a:pPr marL="0" indent="0">
              <a:buNone/>
            </a:pPr>
            <a:r>
              <a:rPr lang="en-US" b="1" dirty="0" smtClean="0"/>
              <a:t>Center services:</a:t>
            </a:r>
          </a:p>
          <a:p>
            <a:pPr lvl="1"/>
            <a:r>
              <a:rPr lang="en-US" dirty="0" smtClean="0"/>
              <a:t>Visit quarries</a:t>
            </a:r>
          </a:p>
          <a:p>
            <a:pPr lvl="1"/>
            <a:r>
              <a:rPr lang="en-US" dirty="0" smtClean="0"/>
              <a:t>Take and test samples</a:t>
            </a:r>
          </a:p>
          <a:p>
            <a:pPr lvl="1"/>
            <a:r>
              <a:rPr lang="en-US" dirty="0" smtClean="0"/>
              <a:t>Can provide written documentation</a:t>
            </a:r>
          </a:p>
          <a:p>
            <a:pPr lvl="1"/>
            <a:r>
              <a:rPr lang="en-US" dirty="0" smtClean="0"/>
              <a:t>Keep records to avoid duplication</a:t>
            </a:r>
          </a:p>
          <a:p>
            <a:pPr lvl="1"/>
            <a:r>
              <a:rPr lang="en-US" b="1" dirty="0" smtClean="0"/>
              <a:t>Establish </a:t>
            </a:r>
            <a:r>
              <a:rPr lang="en-US" b="1" dirty="0"/>
              <a:t>relationship </a:t>
            </a:r>
            <a:r>
              <a:rPr lang="en-US" b="1" dirty="0" smtClean="0"/>
              <a:t>and central point of contact with suppliers</a:t>
            </a:r>
          </a:p>
          <a:p>
            <a:pPr lvl="1"/>
            <a:r>
              <a:rPr lang="en-US" dirty="0" smtClean="0"/>
              <a:t>Assist with contractor coordination</a:t>
            </a:r>
          </a:p>
          <a:p>
            <a:pPr lvl="1"/>
            <a:r>
              <a:rPr lang="en-US" dirty="0" smtClean="0"/>
              <a:t>Assist with on-site placement</a:t>
            </a:r>
          </a:p>
          <a:p>
            <a:pPr lvl="1"/>
            <a:r>
              <a:rPr lang="en-US" dirty="0" smtClean="0"/>
              <a:t>Advise on rejection of DSA sources or loads</a:t>
            </a:r>
          </a:p>
          <a:p>
            <a:pPr lvl="1"/>
            <a:r>
              <a:rPr lang="en-US" dirty="0" smtClean="0"/>
              <a:t>Train CD personnel with DSA</a:t>
            </a:r>
          </a:p>
          <a:p>
            <a:endParaRPr lang="en-US" baseline="0" dirty="0" smtClean="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104918202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7.2 Driving Surface Aggregate</a:t>
            </a:r>
            <a:endParaRPr lang="en-US" dirty="0"/>
          </a:p>
        </p:txBody>
      </p:sp>
      <p:sp>
        <p:nvSpPr>
          <p:cNvPr id="3" name="Subtitle 2"/>
          <p:cNvSpPr>
            <a:spLocks noGrp="1"/>
          </p:cNvSpPr>
          <p:nvPr>
            <p:ph type="subTitle" idx="1"/>
          </p:nvPr>
        </p:nvSpPr>
        <p:spPr>
          <a:xfrm>
            <a:off x="457200" y="533400"/>
            <a:ext cx="8229600" cy="5791200"/>
          </a:xfrm>
        </p:spPr>
        <p:txBody>
          <a:bodyPr/>
          <a:lstStyle/>
          <a:p>
            <a:pPr marL="0" indent="0">
              <a:buNone/>
            </a:pPr>
            <a:r>
              <a:rPr lang="en-US" b="1" baseline="0" dirty="0" smtClean="0">
                <a:solidFill>
                  <a:srgbClr val="FF0000"/>
                </a:solidFill>
              </a:rPr>
              <a:t>“DSA Clearinghouse”</a:t>
            </a:r>
            <a:endParaRPr lang="en-US" b="1" dirty="0" smtClean="0"/>
          </a:p>
          <a:p>
            <a:r>
              <a:rPr lang="en-US" b="1" dirty="0" smtClean="0"/>
              <a:t>What you have to do:</a:t>
            </a:r>
          </a:p>
          <a:p>
            <a:pPr lvl="1"/>
            <a:r>
              <a:rPr lang="en-US" dirty="0" smtClean="0"/>
              <a:t>Contact Center once DSA supplier is chosen.</a:t>
            </a:r>
          </a:p>
          <a:p>
            <a:pPr lvl="1"/>
            <a:endParaRPr lang="en-US" dirty="0"/>
          </a:p>
          <a:p>
            <a:pPr lvl="1"/>
            <a:r>
              <a:rPr lang="en-US" dirty="0" smtClean="0"/>
              <a:t>Give as much notice as possible, at least 30 days</a:t>
            </a:r>
            <a:r>
              <a:rPr lang="en-US" dirty="0"/>
              <a:t>.</a:t>
            </a:r>
            <a:endParaRPr lang="en-US" dirty="0" smtClean="0"/>
          </a:p>
          <a:p>
            <a:pPr lvl="1"/>
            <a:endParaRPr lang="en-US" dirty="0"/>
          </a:p>
          <a:p>
            <a:pPr lvl="1"/>
            <a:r>
              <a:rPr lang="en-US" dirty="0" smtClean="0"/>
              <a:t>No cost to Conservation Districts for pre-project DSA testing.</a:t>
            </a:r>
          </a:p>
          <a:p>
            <a:endParaRPr lang="en-US" baseline="0" dirty="0" smtClean="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364414646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7 Additional Program Policies</a:t>
            </a:r>
          </a:p>
        </p:txBody>
      </p:sp>
      <p:sp>
        <p:nvSpPr>
          <p:cNvPr id="3" name="Subtitle 2"/>
          <p:cNvSpPr>
            <a:spLocks noGrp="1"/>
          </p:cNvSpPr>
          <p:nvPr>
            <p:ph type="subTitle" idx="1"/>
          </p:nvPr>
        </p:nvSpPr>
        <p:spPr/>
        <p:txBody>
          <a:bodyPr/>
          <a:lstStyle/>
          <a:p>
            <a:pPr marL="0" indent="0">
              <a:buNone/>
            </a:pPr>
            <a:r>
              <a:rPr lang="en-US" sz="3200" b="1" kern="1200" dirty="0" smtClean="0">
                <a:solidFill>
                  <a:schemeClr val="tx1"/>
                </a:solidFill>
                <a:effectLst/>
                <a:latin typeface="+mn-lt"/>
                <a:ea typeface="+mn-ea"/>
                <a:cs typeface="+mn-cs"/>
              </a:rPr>
              <a:t>Some policies that don’t necessarily apply to every project: </a:t>
            </a:r>
          </a:p>
          <a:p>
            <a:r>
              <a:rPr lang="en-US" sz="3200" b="1" kern="1200" dirty="0" smtClean="0">
                <a:solidFill>
                  <a:schemeClr val="bg1">
                    <a:lumMod val="75000"/>
                  </a:schemeClr>
                </a:solidFill>
                <a:effectLst/>
                <a:latin typeface="+mn-lt"/>
                <a:ea typeface="+mn-ea"/>
                <a:cs typeface="+mn-cs"/>
              </a:rPr>
              <a:t>7.1 Stream Crossing Replacement Policy</a:t>
            </a:r>
          </a:p>
          <a:p>
            <a:r>
              <a:rPr lang="en-US" sz="3200" b="1" kern="1200" dirty="0" smtClean="0">
                <a:solidFill>
                  <a:schemeClr val="bg1">
                    <a:lumMod val="75000"/>
                  </a:schemeClr>
                </a:solidFill>
                <a:effectLst/>
                <a:latin typeface="+mn-lt"/>
                <a:ea typeface="+mn-ea"/>
                <a:cs typeface="+mn-cs"/>
              </a:rPr>
              <a:t>7.2 Driving Surface Aggregate</a:t>
            </a:r>
          </a:p>
          <a:p>
            <a:r>
              <a:rPr lang="en-US" sz="3200" b="1" kern="1200" dirty="0" smtClean="0">
                <a:solidFill>
                  <a:srgbClr val="FF0000"/>
                </a:solidFill>
                <a:effectLst/>
                <a:latin typeface="+mn-lt"/>
                <a:ea typeface="+mn-ea"/>
                <a:cs typeface="+mn-cs"/>
              </a:rPr>
              <a:t>7.3 LVR Policies</a:t>
            </a:r>
          </a:p>
          <a:p>
            <a:r>
              <a:rPr lang="en-US" b="1" dirty="0"/>
              <a:t>7.4 Traffic Counts</a:t>
            </a:r>
          </a:p>
          <a:p>
            <a:pPr marL="0" indent="0">
              <a:buNone/>
            </a:pPr>
            <a:endParaRPr lang="en-US" sz="3200" b="1" kern="1200" dirty="0" smtClean="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142655182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7.3 Low Volume Road Issues</a:t>
            </a:r>
            <a:endParaRPr lang="en-US" dirty="0"/>
          </a:p>
        </p:txBody>
      </p:sp>
      <p:sp>
        <p:nvSpPr>
          <p:cNvPr id="3" name="Subtitle 2"/>
          <p:cNvSpPr>
            <a:spLocks noGrp="1"/>
          </p:cNvSpPr>
          <p:nvPr>
            <p:ph type="subTitle" idx="1"/>
          </p:nvPr>
        </p:nvSpPr>
        <p:spPr/>
        <p:txBody>
          <a:bodyPr/>
          <a:lstStyle/>
          <a:p>
            <a:pPr marL="0" indent="0">
              <a:buNone/>
            </a:pPr>
            <a:r>
              <a:rPr lang="en-US" b="1" u="sng" dirty="0" smtClean="0"/>
              <a:t>Low Volume Road (LVR) Issues</a:t>
            </a:r>
            <a:endParaRPr lang="en-US" b="1" baseline="0" dirty="0" smtClean="0"/>
          </a:p>
          <a:p>
            <a:r>
              <a:rPr lang="en-US" dirty="0" smtClean="0"/>
              <a:t>Paved or sealed with </a:t>
            </a:r>
            <a:r>
              <a:rPr lang="en-US" u="sng" dirty="0" smtClean="0"/>
              <a:t>&lt;</a:t>
            </a:r>
            <a:r>
              <a:rPr lang="en-US" dirty="0" smtClean="0"/>
              <a:t>500 vehicles per day.</a:t>
            </a:r>
          </a:p>
          <a:p>
            <a:pPr lvl="1"/>
            <a:r>
              <a:rPr lang="en-US" dirty="0" smtClean="0"/>
              <a:t>Note “tar and chip” or “chip-sealed” = paved</a:t>
            </a:r>
          </a:p>
          <a:p>
            <a:pPr lvl="1"/>
            <a:r>
              <a:rPr lang="en-US" dirty="0" smtClean="0"/>
              <a:t>More on traffic counts in a minute</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2473416315"/>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7.3.1 LVR Project Focus</a:t>
            </a:r>
            <a:endParaRPr lang="en-US" dirty="0"/>
          </a:p>
        </p:txBody>
      </p:sp>
      <p:sp>
        <p:nvSpPr>
          <p:cNvPr id="3" name="Subtitle 2"/>
          <p:cNvSpPr>
            <a:spLocks noGrp="1"/>
          </p:cNvSpPr>
          <p:nvPr>
            <p:ph type="subTitle" idx="1"/>
          </p:nvPr>
        </p:nvSpPr>
        <p:spPr/>
        <p:txBody>
          <a:bodyPr/>
          <a:lstStyle/>
          <a:p>
            <a:pPr marL="0" lvl="0" indent="0">
              <a:buNone/>
            </a:pPr>
            <a:r>
              <a:rPr lang="en-US" sz="3200" b="1" u="sng" kern="1200" smtClean="0">
                <a:solidFill>
                  <a:schemeClr val="tx1"/>
                </a:solidFill>
                <a:effectLst/>
                <a:latin typeface="+mn-lt"/>
                <a:ea typeface="+mn-ea"/>
                <a:cs typeface="+mn-cs"/>
              </a:rPr>
              <a:t>LVR Project Focus</a:t>
            </a:r>
          </a:p>
          <a:p>
            <a:pPr lvl="0"/>
            <a:r>
              <a:rPr lang="en-US" sz="3200" kern="1200" smtClean="0">
                <a:solidFill>
                  <a:schemeClr val="tx1"/>
                </a:solidFill>
                <a:effectLst/>
                <a:latin typeface="+mn-lt"/>
                <a:ea typeface="+mn-ea"/>
                <a:cs typeface="+mn-cs"/>
              </a:rPr>
              <a:t>ESM Principals</a:t>
            </a:r>
            <a:endParaRPr lang="en-US" sz="4400" kern="1200" smtClean="0">
              <a:solidFill>
                <a:schemeClr val="tx1"/>
              </a:solidFill>
              <a:effectLst/>
              <a:latin typeface="+mn-lt"/>
              <a:ea typeface="+mn-ea"/>
              <a:cs typeface="+mn-cs"/>
            </a:endParaRPr>
          </a:p>
          <a:p>
            <a:pPr lvl="0"/>
            <a:r>
              <a:rPr lang="en-US" sz="3200" kern="1200" smtClean="0">
                <a:solidFill>
                  <a:schemeClr val="tx1"/>
                </a:solidFill>
                <a:effectLst/>
                <a:latin typeface="+mn-lt"/>
                <a:ea typeface="+mn-ea"/>
                <a:cs typeface="+mn-cs"/>
              </a:rPr>
              <a:t>Benefit to both road and environment</a:t>
            </a:r>
            <a:endParaRPr lang="en-US" sz="4400" kern="1200" smtClean="0">
              <a:solidFill>
                <a:schemeClr val="tx1"/>
              </a:solidFill>
              <a:effectLst/>
              <a:latin typeface="+mn-lt"/>
              <a:ea typeface="+mn-ea"/>
              <a:cs typeface="+mn-cs"/>
            </a:endParaRPr>
          </a:p>
          <a:p>
            <a:pPr lvl="0"/>
            <a:r>
              <a:rPr lang="en-US" sz="3200" kern="1200" smtClean="0">
                <a:solidFill>
                  <a:schemeClr val="tx1"/>
                </a:solidFill>
                <a:effectLst/>
                <a:latin typeface="+mn-lt"/>
                <a:ea typeface="+mn-ea"/>
                <a:cs typeface="+mn-cs"/>
              </a:rPr>
              <a:t>Focus on long term improvements</a:t>
            </a:r>
            <a:endParaRPr lang="en-US" sz="4400" kern="1200" smtClean="0">
              <a:solidFill>
                <a:schemeClr val="tx1"/>
              </a:solidFill>
              <a:effectLst/>
              <a:latin typeface="+mn-lt"/>
              <a:ea typeface="+mn-ea"/>
              <a:cs typeface="+mn-cs"/>
            </a:endParaRPr>
          </a:p>
          <a:p>
            <a:pPr lvl="1"/>
            <a:r>
              <a:rPr lang="en-US" sz="2800" kern="1200" smtClean="0">
                <a:solidFill>
                  <a:schemeClr val="tx1"/>
                </a:solidFill>
                <a:effectLst/>
                <a:latin typeface="+mn-lt"/>
                <a:ea typeface="+mn-ea"/>
                <a:cs typeface="+mn-cs"/>
              </a:rPr>
              <a:t>Not for routine maintenance such as cleaning inlets, street sweeping, etc.</a:t>
            </a:r>
            <a:endParaRPr lang="en-US" sz="4000" kern="1200" smtClean="0">
              <a:solidFill>
                <a:schemeClr val="tx1"/>
              </a:solidFill>
              <a:effectLst/>
              <a:latin typeface="+mn-lt"/>
              <a:ea typeface="+mn-ea"/>
              <a:cs typeface="+mn-cs"/>
            </a:endParaRPr>
          </a:p>
          <a:p>
            <a:pPr lvl="1"/>
            <a:r>
              <a:rPr lang="en-US" sz="2800" kern="1200" smtClean="0">
                <a:solidFill>
                  <a:schemeClr val="tx1"/>
                </a:solidFill>
                <a:effectLst/>
                <a:latin typeface="+mn-lt"/>
                <a:ea typeface="+mn-ea"/>
                <a:cs typeface="+mn-cs"/>
              </a:rPr>
              <a:t>Not for neglected maintenance with no road improvements</a:t>
            </a:r>
            <a:endParaRPr lang="en-US" sz="4000" kern="1200" smtClean="0">
              <a:solidFill>
                <a:schemeClr val="tx1"/>
              </a:solidFill>
              <a:effectLst/>
              <a:latin typeface="+mn-lt"/>
              <a:ea typeface="+mn-ea"/>
              <a:cs typeface="+mn-cs"/>
            </a:endParaRPr>
          </a:p>
          <a:p>
            <a:pPr lvl="1"/>
            <a:r>
              <a:rPr lang="en-US" sz="2800" kern="1200" smtClean="0">
                <a:solidFill>
                  <a:schemeClr val="tx1"/>
                </a:solidFill>
                <a:effectLst/>
                <a:latin typeface="+mn-lt"/>
                <a:ea typeface="+mn-ea"/>
                <a:cs typeface="+mn-cs"/>
              </a:rPr>
              <a:t>Must provide a long term benefit  to the road and to the environment</a:t>
            </a:r>
            <a:endParaRPr lang="en-US" sz="2800" kern="1200" dirty="0" smtClean="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69054684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7.3.2 LVR Project Guidelines</a:t>
            </a:r>
            <a:endParaRPr lang="en-US" dirty="0"/>
          </a:p>
        </p:txBody>
      </p:sp>
      <p:sp>
        <p:nvSpPr>
          <p:cNvPr id="3" name="Subtitle 2"/>
          <p:cNvSpPr>
            <a:spLocks noGrp="1"/>
          </p:cNvSpPr>
          <p:nvPr>
            <p:ph type="subTitle" idx="1"/>
          </p:nvPr>
        </p:nvSpPr>
        <p:spPr/>
        <p:txBody>
          <a:bodyPr/>
          <a:lstStyle/>
          <a:p>
            <a:pPr marL="0" lvl="0" indent="0">
              <a:buNone/>
            </a:pPr>
            <a:r>
              <a:rPr lang="en-US" sz="3200" b="1" u="sng" kern="1200" dirty="0" smtClean="0">
                <a:solidFill>
                  <a:schemeClr val="tx1"/>
                </a:solidFill>
                <a:effectLst/>
                <a:latin typeface="+mn-lt"/>
                <a:ea typeface="+mn-ea"/>
                <a:cs typeface="+mn-cs"/>
              </a:rPr>
              <a:t>Paying for re-paving</a:t>
            </a:r>
          </a:p>
          <a:p>
            <a:pPr lvl="0"/>
            <a:r>
              <a:rPr lang="en-US" sz="3200" kern="1200" dirty="0" smtClean="0">
                <a:solidFill>
                  <a:schemeClr val="tx1"/>
                </a:solidFill>
                <a:effectLst/>
                <a:latin typeface="+mn-lt"/>
                <a:ea typeface="+mn-ea"/>
                <a:cs typeface="+mn-cs"/>
              </a:rPr>
              <a:t>Drainage issues must be addressed first</a:t>
            </a:r>
          </a:p>
          <a:p>
            <a:pPr lvl="0"/>
            <a:r>
              <a:rPr lang="en-US" sz="3200" kern="1200" dirty="0" smtClean="0">
                <a:solidFill>
                  <a:schemeClr val="tx1"/>
                </a:solidFill>
                <a:effectLst/>
                <a:latin typeface="+mn-lt"/>
                <a:ea typeface="+mn-ea"/>
                <a:cs typeface="+mn-cs"/>
              </a:rPr>
              <a:t>Base instability issues must be addressed first</a:t>
            </a:r>
          </a:p>
          <a:p>
            <a:pPr lvl="0"/>
            <a:r>
              <a:rPr lang="en-US" sz="3200" kern="1200" dirty="0" smtClean="0">
                <a:solidFill>
                  <a:schemeClr val="tx1"/>
                </a:solidFill>
                <a:effectLst/>
                <a:latin typeface="+mn-lt"/>
                <a:ea typeface="+mn-ea"/>
                <a:cs typeface="+mn-cs"/>
              </a:rPr>
              <a:t>Other necessary ESM principals must be addressed first (Bank stability, road entrenchment, etc.)</a:t>
            </a:r>
          </a:p>
          <a:p>
            <a:pPr lvl="0"/>
            <a:r>
              <a:rPr lang="en-US" u="sng" dirty="0" smtClean="0"/>
              <a:t>At discretion of individual CDs if and to what extent you will pay for paving.</a:t>
            </a:r>
            <a:endParaRPr lang="en-US" sz="3200" u="sng" kern="1200" dirty="0" smtClean="0">
              <a:solidFill>
                <a:schemeClr val="tx1"/>
              </a:solidFill>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37539367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Administrative</a:t>
            </a:r>
            <a:r>
              <a:rPr lang="en-US" baseline="0" dirty="0" smtClean="0"/>
              <a:t> Training</a:t>
            </a:r>
            <a:endParaRPr lang="en-US" dirty="0"/>
          </a:p>
        </p:txBody>
      </p:sp>
      <p:sp>
        <p:nvSpPr>
          <p:cNvPr id="3" name="Subtitle 2"/>
          <p:cNvSpPr>
            <a:spLocks noGrp="1"/>
          </p:cNvSpPr>
          <p:nvPr>
            <p:ph type="subTitle" idx="1"/>
          </p:nvPr>
        </p:nvSpPr>
        <p:spPr/>
        <p:txBody>
          <a:bodyPr/>
          <a:lstStyle/>
          <a:p>
            <a:r>
              <a:rPr lang="en-US" b="1" u="sng" dirty="0" smtClean="0"/>
              <a:t>Roy Richardson</a:t>
            </a:r>
          </a:p>
          <a:p>
            <a:pPr lvl="1"/>
            <a:r>
              <a:rPr lang="en-US" dirty="0" smtClean="0"/>
              <a:t>PROGRAM Coordinator</a:t>
            </a:r>
          </a:p>
          <a:p>
            <a:pPr lvl="1"/>
            <a:r>
              <a:rPr lang="en-US" dirty="0" smtClean="0"/>
              <a:t>State Conservation Commission</a:t>
            </a:r>
          </a:p>
          <a:p>
            <a:pPr lvl="1"/>
            <a:r>
              <a:rPr lang="en-US" dirty="0" smtClean="0"/>
              <a:t>Pa Department of Agriculture</a:t>
            </a:r>
          </a:p>
          <a:p>
            <a:pPr lvl="1"/>
            <a:r>
              <a:rPr lang="en-US" dirty="0" smtClean="0">
                <a:hlinkClick r:id="rId3"/>
              </a:rPr>
              <a:t>rrichardso@pa.gov</a:t>
            </a:r>
            <a:r>
              <a:rPr lang="en-US" dirty="0" smtClean="0"/>
              <a:t> </a:t>
            </a:r>
          </a:p>
          <a:p>
            <a:pPr lvl="1"/>
            <a:r>
              <a:rPr lang="en-US" dirty="0" smtClean="0"/>
              <a:t>717-787-2013</a:t>
            </a:r>
          </a:p>
          <a:p>
            <a:r>
              <a:rPr lang="en-US" b="1" u="sng" dirty="0" smtClean="0"/>
              <a:t>Steve Bloser</a:t>
            </a:r>
          </a:p>
          <a:p>
            <a:pPr lvl="1"/>
            <a:r>
              <a:rPr lang="en-US" dirty="0" smtClean="0"/>
              <a:t>CENTER Director</a:t>
            </a:r>
          </a:p>
          <a:p>
            <a:pPr lvl="1"/>
            <a:r>
              <a:rPr lang="en-US" dirty="0" smtClean="0"/>
              <a:t>PSU Center for Dirt and Gravel Roads</a:t>
            </a:r>
          </a:p>
          <a:p>
            <a:pPr lvl="1"/>
            <a:r>
              <a:rPr lang="en-US" dirty="0" smtClean="0">
                <a:hlinkClick r:id="rId4"/>
              </a:rPr>
              <a:t>smb201@psu.edu</a:t>
            </a:r>
            <a:endParaRPr lang="en-US" dirty="0" smtClean="0"/>
          </a:p>
          <a:p>
            <a:pPr lvl="1"/>
            <a:r>
              <a:rPr lang="en-US" dirty="0" smtClean="0"/>
              <a:t>814-865-5355</a:t>
            </a:r>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Introduction</a:t>
            </a:r>
            <a:endParaRPr lang="en-US" dirty="0">
              <a:solidFill>
                <a:srgbClr val="FFFFCC"/>
              </a:solidFill>
            </a:endParaRPr>
          </a:p>
        </p:txBody>
      </p:sp>
    </p:spTree>
    <p:extLst>
      <p:ext uri="{BB962C8B-B14F-4D97-AF65-F5344CB8AC3E}">
        <p14:creationId xmlns:p14="http://schemas.microsoft.com/office/powerpoint/2010/main" val="9880968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400" y="440872"/>
            <a:ext cx="5003800" cy="5791200"/>
          </a:xfrm>
        </p:spPr>
        <p:txBody>
          <a:bodyPr>
            <a:normAutofit/>
          </a:bodyPr>
          <a:lstStyle/>
          <a:p>
            <a:pPr marL="0" lvl="0" indent="0">
              <a:buNone/>
            </a:pPr>
            <a:r>
              <a:rPr lang="en-US" sz="1800" b="1" u="sng" kern="1200" dirty="0" smtClean="0">
                <a:effectLst/>
              </a:rPr>
              <a:t>DG&amp;LVR Administrative Manual</a:t>
            </a:r>
          </a:p>
          <a:p>
            <a:pPr marL="0" lvl="0" indent="0">
              <a:buNone/>
            </a:pPr>
            <a:r>
              <a:rPr lang="en-US" sz="1800" b="1" kern="1200" dirty="0" smtClean="0">
                <a:effectLst/>
              </a:rPr>
              <a:t>Approved by SCC 11/12/14</a:t>
            </a:r>
          </a:p>
          <a:p>
            <a:pPr marL="514350" indent="-514350">
              <a:buFont typeface="+mj-lt"/>
              <a:buAutoNum type="arabicParenR"/>
            </a:pPr>
            <a:r>
              <a:rPr lang="en-US" sz="2000" dirty="0"/>
              <a:t>Introduction</a:t>
            </a:r>
          </a:p>
          <a:p>
            <a:pPr marL="514350" indent="-514350">
              <a:buFont typeface="+mj-lt"/>
              <a:buAutoNum type="arabicParenR"/>
            </a:pPr>
            <a:r>
              <a:rPr lang="en-US" sz="2000" dirty="0"/>
              <a:t>SCC Role</a:t>
            </a:r>
          </a:p>
          <a:p>
            <a:pPr marL="514350" indent="-514350">
              <a:buFont typeface="+mj-lt"/>
              <a:buAutoNum type="arabicParenR"/>
            </a:pPr>
            <a:r>
              <a:rPr lang="en-US" sz="2000" dirty="0"/>
              <a:t>Conservation District Role</a:t>
            </a:r>
          </a:p>
          <a:p>
            <a:pPr marL="514350" indent="-514350">
              <a:buFont typeface="+mj-lt"/>
              <a:buAutoNum type="arabicParenR"/>
            </a:pPr>
            <a:r>
              <a:rPr lang="en-US" sz="2000" dirty="0"/>
              <a:t>Quality Assurance </a:t>
            </a:r>
            <a:r>
              <a:rPr lang="en-US" sz="2000" dirty="0" smtClean="0"/>
              <a:t>Board Role</a:t>
            </a:r>
            <a:endParaRPr lang="en-US" sz="2000" dirty="0"/>
          </a:p>
          <a:p>
            <a:pPr marL="514350" indent="-514350">
              <a:buFont typeface="+mj-lt"/>
              <a:buAutoNum type="arabicParenR"/>
            </a:pPr>
            <a:r>
              <a:rPr lang="en-US" sz="2000" dirty="0"/>
              <a:t>Applicant Role</a:t>
            </a:r>
          </a:p>
          <a:p>
            <a:pPr marL="514350" indent="-514350">
              <a:buFont typeface="+mj-lt"/>
              <a:buAutoNum type="arabicParenR"/>
            </a:pPr>
            <a:r>
              <a:rPr lang="en-US" sz="2000" dirty="0"/>
              <a:t>Center for Dirt and Gravel Roads</a:t>
            </a:r>
          </a:p>
          <a:p>
            <a:pPr marL="514350" indent="-514350">
              <a:buFont typeface="+mj-lt"/>
              <a:buAutoNum type="arabicParenR"/>
            </a:pPr>
            <a:r>
              <a:rPr lang="en-US" sz="2000" dirty="0"/>
              <a:t>Additional Policies</a:t>
            </a:r>
          </a:p>
          <a:p>
            <a:pPr marL="514350" indent="-514350">
              <a:buFont typeface="+mj-lt"/>
              <a:buAutoNum type="arabicParenR"/>
            </a:pPr>
            <a:r>
              <a:rPr lang="en-US" sz="2000" dirty="0"/>
              <a:t>Permits and Other Requirements</a:t>
            </a:r>
          </a:p>
          <a:p>
            <a:pPr marL="0" indent="0">
              <a:buFont typeface="+mj-lt"/>
              <a:buNone/>
            </a:pPr>
            <a:r>
              <a:rPr lang="en-US" sz="2000" b="1" dirty="0" smtClean="0">
                <a:solidFill>
                  <a:srgbClr val="FF0000"/>
                </a:solidFill>
              </a:rPr>
              <a:t>Appendices</a:t>
            </a:r>
          </a:p>
          <a:p>
            <a:pPr marL="0" indent="0">
              <a:buFont typeface="+mj-lt"/>
              <a:buNone/>
            </a:pPr>
            <a:endParaRPr lang="en-US" sz="1800" b="1" dirty="0"/>
          </a:p>
          <a:p>
            <a:pPr marL="0" indent="0" algn="ctr">
              <a:buFont typeface="+mj-lt"/>
              <a:buNone/>
            </a:pPr>
            <a:r>
              <a:rPr lang="en-US" sz="1800" b="1" dirty="0" smtClean="0"/>
              <a:t>Available online.</a:t>
            </a:r>
          </a:p>
          <a:p>
            <a:pPr marL="0" indent="0" algn="ctr">
              <a:buFont typeface="+mj-lt"/>
              <a:buNone/>
            </a:pPr>
            <a:r>
              <a:rPr lang="en-US" sz="1800" b="1" dirty="0" smtClean="0"/>
              <a:t>Hard Copies being printed for CDs.</a:t>
            </a:r>
            <a:endParaRPr lang="en-US" sz="1800" b="1" dirty="0"/>
          </a:p>
        </p:txBody>
      </p:sp>
      <p:sp>
        <p:nvSpPr>
          <p:cNvPr id="4" name="Rectangle 3"/>
          <p:cNvSpPr/>
          <p:nvPr/>
        </p:nvSpPr>
        <p:spPr>
          <a:xfrm>
            <a:off x="4343400" y="685800"/>
            <a:ext cx="4648200" cy="594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2400" b="1" dirty="0" smtClean="0">
                <a:solidFill>
                  <a:srgbClr val="FF0000"/>
                </a:solidFill>
              </a:rPr>
              <a:t>Appendices</a:t>
            </a:r>
          </a:p>
          <a:p>
            <a:endParaRPr lang="en-US" sz="2400" b="1" dirty="0" smtClean="0">
              <a:solidFill>
                <a:prstClr val="black"/>
              </a:solidFill>
            </a:endParaRPr>
          </a:p>
          <a:p>
            <a:r>
              <a:rPr lang="en-US" sz="2400" b="1" dirty="0" smtClean="0">
                <a:solidFill>
                  <a:prstClr val="black"/>
                </a:solidFill>
              </a:rPr>
              <a:t>Program forms and policies…</a:t>
            </a:r>
          </a:p>
          <a:p>
            <a:endParaRPr lang="en-US" sz="2400" b="1" dirty="0" smtClean="0">
              <a:solidFill>
                <a:prstClr val="black"/>
              </a:solidFill>
            </a:endParaRPr>
          </a:p>
          <a:p>
            <a:endParaRPr lang="en-US" sz="2400" dirty="0" smtClean="0">
              <a:solidFill>
                <a:prstClr val="black"/>
              </a:solidFill>
            </a:endParaRPr>
          </a:p>
          <a:p>
            <a:endParaRPr lang="en-US" sz="2400" dirty="0">
              <a:solidFill>
                <a:prstClr val="black"/>
              </a:solidFill>
            </a:endParaRPr>
          </a:p>
        </p:txBody>
      </p:sp>
      <p:sp>
        <p:nvSpPr>
          <p:cNvPr id="8" name="Title 1"/>
          <p:cNvSpPr>
            <a:spLocks noGrp="1"/>
          </p:cNvSpPr>
          <p:nvPr>
            <p:ph type="ctrTitle"/>
          </p:nvPr>
        </p:nvSpPr>
        <p:spPr/>
        <p:txBody>
          <a:bodyPr/>
          <a:lstStyle/>
          <a:p>
            <a:r>
              <a:rPr lang="en-US" dirty="0" smtClean="0"/>
              <a:t>Administrative Manual</a:t>
            </a:r>
            <a:endParaRPr lang="en-US" dirty="0"/>
          </a:p>
        </p:txBody>
      </p:sp>
      <p:sp>
        <p:nvSpPr>
          <p:cNvPr id="9" name="TextBox 8"/>
          <p:cNvSpPr txBox="1"/>
          <p:nvPr/>
        </p:nvSpPr>
        <p:spPr>
          <a:xfrm>
            <a:off x="1219200" y="5873020"/>
            <a:ext cx="2787238" cy="400110"/>
          </a:xfrm>
          <a:prstGeom prst="rect">
            <a:avLst/>
          </a:prstGeom>
          <a:solidFill>
            <a:srgbClr val="FFFF00"/>
          </a:solidFill>
          <a:ln>
            <a:solidFill>
              <a:srgbClr val="FF0000"/>
            </a:solidFill>
          </a:ln>
        </p:spPr>
        <p:txBody>
          <a:bodyPr wrap="none" rtlCol="0">
            <a:spAutoFit/>
          </a:bodyPr>
          <a:lstStyle/>
          <a:p>
            <a:pPr algn="ctr"/>
            <a:r>
              <a:rPr lang="en-US" sz="2000" dirty="0" smtClean="0">
                <a:solidFill>
                  <a:srgbClr val="FF0000"/>
                </a:solidFill>
              </a:rPr>
              <a:t>Training Follows Manual!</a:t>
            </a:r>
            <a:endParaRPr lang="en-US" sz="2000" dirty="0">
              <a:solidFill>
                <a:srgbClr val="FF0000"/>
              </a:solidFill>
            </a:endParaRP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Introduction</a:t>
            </a:r>
            <a:endParaRPr lang="en-US" dirty="0">
              <a:solidFill>
                <a:srgbClr val="FFFFCC"/>
              </a:solidFill>
            </a:endParaRPr>
          </a:p>
        </p:txBody>
      </p:sp>
    </p:spTree>
    <p:extLst>
      <p:ext uri="{BB962C8B-B14F-4D97-AF65-F5344CB8AC3E}">
        <p14:creationId xmlns:p14="http://schemas.microsoft.com/office/powerpoint/2010/main" val="2411728108"/>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Funny Slide</a:t>
            </a:r>
            <a:endParaRPr lang="en-US" dirty="0"/>
          </a:p>
        </p:txBody>
      </p:sp>
      <p:sp>
        <p:nvSpPr>
          <p:cNvPr id="5" name="Subtitle 4"/>
          <p:cNvSpPr>
            <a:spLocks noGrp="1"/>
          </p:cNvSpPr>
          <p:nvPr>
            <p:ph type="subTitle" idx="1"/>
          </p:nvPr>
        </p:nvSpPr>
        <p:spPr/>
        <p:txBody>
          <a:bodyPr/>
          <a:lstStyle/>
          <a:p>
            <a:endParaRPr lang="en-US"/>
          </a:p>
        </p:txBody>
      </p:sp>
      <p:pic>
        <p:nvPicPr>
          <p:cNvPr id="8" name="Picture 2" descr="http://media-cache-ec0.pinimg.com/736x/11/9f/b3/119fb3435b030e9a4e7670f93f5ec7c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665"/>
            <a:ext cx="9144000" cy="66733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514" y="6488668"/>
            <a:ext cx="7128300" cy="369332"/>
          </a:xfrm>
          <a:prstGeom prst="rect">
            <a:avLst/>
          </a:prstGeom>
        </p:spPr>
        <p:txBody>
          <a:bodyPr wrap="square">
            <a:spAutoFit/>
          </a:bodyPr>
          <a:lstStyle/>
          <a:p>
            <a:r>
              <a:rPr lang="en-US" dirty="0">
                <a:solidFill>
                  <a:schemeClr val="bg1"/>
                </a:solidFill>
              </a:rPr>
              <a:t>http://www.pinterest.com/pin/569072102885936345/</a:t>
            </a:r>
          </a:p>
        </p:txBody>
      </p:sp>
      <p:sp>
        <p:nvSpPr>
          <p:cNvPr id="10" name="TextBox 9"/>
          <p:cNvSpPr txBox="1"/>
          <p:nvPr/>
        </p:nvSpPr>
        <p:spPr>
          <a:xfrm>
            <a:off x="0" y="0"/>
            <a:ext cx="5452262" cy="461665"/>
          </a:xfrm>
          <a:prstGeom prst="rect">
            <a:avLst/>
          </a:prstGeom>
          <a:solidFill>
            <a:schemeClr val="bg1"/>
          </a:solidFill>
          <a:ln>
            <a:solidFill>
              <a:schemeClr val="tx1"/>
            </a:solidFill>
          </a:ln>
        </p:spPr>
        <p:txBody>
          <a:bodyPr wrap="none" rtlCol="0">
            <a:spAutoFit/>
          </a:bodyPr>
          <a:lstStyle/>
          <a:p>
            <a:r>
              <a:rPr lang="en-US" sz="2400" b="1" dirty="0" smtClean="0"/>
              <a:t>For example, paying for patchwork only…</a:t>
            </a:r>
            <a:endParaRPr lang="en-US" sz="2400" b="1" dirty="0"/>
          </a:p>
        </p:txBody>
      </p:sp>
    </p:spTree>
    <p:extLst>
      <p:ext uri="{BB962C8B-B14F-4D97-AF65-F5344CB8AC3E}">
        <p14:creationId xmlns:p14="http://schemas.microsoft.com/office/powerpoint/2010/main" val="181769946"/>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7.3.2 LVR Project Guidelines</a:t>
            </a:r>
            <a:endParaRPr lang="en-US" sz="2600" b="1" kern="1200" dirty="0" smtClean="0">
              <a:solidFill>
                <a:schemeClr val="tx1"/>
              </a:solidFill>
              <a:effectLst/>
              <a:latin typeface="+mj-lt"/>
              <a:ea typeface="+mj-ea"/>
              <a:cs typeface="+mj-cs"/>
            </a:endParaRPr>
          </a:p>
        </p:txBody>
      </p:sp>
      <p:sp>
        <p:nvSpPr>
          <p:cNvPr id="3" name="Subtitle 2"/>
          <p:cNvSpPr>
            <a:spLocks noGrp="1"/>
          </p:cNvSpPr>
          <p:nvPr>
            <p:ph type="subTitle" idx="1"/>
          </p:nvPr>
        </p:nvSpPr>
        <p:spPr/>
        <p:txBody>
          <a:bodyPr/>
          <a:lstStyle/>
          <a:p>
            <a:pPr marL="0" marR="0" lvl="0" indent="0" algn="l" defTabSz="914400" rtl="0" eaLnBrk="1" fontAlgn="auto" latinLnBrk="0" hangingPunct="1">
              <a:lnSpc>
                <a:spcPct val="100000"/>
              </a:lnSpc>
              <a:spcBef>
                <a:spcPct val="20000"/>
              </a:spcBef>
              <a:spcAft>
                <a:spcPts val="0"/>
              </a:spcAft>
              <a:buClrTx/>
              <a:buSzTx/>
              <a:buNone/>
              <a:tabLst/>
              <a:defRPr/>
            </a:pPr>
            <a:r>
              <a:rPr lang="en-US" sz="3200" b="1" u="sng" kern="1200" dirty="0" smtClean="0">
                <a:solidFill>
                  <a:schemeClr val="tx1"/>
                </a:solidFill>
                <a:effectLst/>
                <a:latin typeface="+mn-lt"/>
                <a:ea typeface="+mn-ea"/>
                <a:cs typeface="+mn-cs"/>
              </a:rPr>
              <a:t>Paving Gravel </a:t>
            </a:r>
            <a:r>
              <a:rPr lang="en-US" b="1" u="sng" dirty="0"/>
              <a:t>R</a:t>
            </a:r>
            <a:r>
              <a:rPr lang="en-US" sz="3200" b="1" u="sng" kern="1200" dirty="0" smtClean="0">
                <a:solidFill>
                  <a:schemeClr val="tx1"/>
                </a:solidFill>
                <a:effectLst/>
                <a:latin typeface="+mn-lt"/>
                <a:ea typeface="+mn-ea"/>
                <a:cs typeface="+mn-cs"/>
              </a:rPr>
              <a:t>oads: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smtClean="0">
                <a:solidFill>
                  <a:schemeClr val="tx1"/>
                </a:solidFill>
                <a:effectLst/>
                <a:latin typeface="+mn-lt"/>
                <a:ea typeface="+mn-ea"/>
                <a:cs typeface="+mn-cs"/>
              </a:rPr>
              <a:t>Program funds  may not be used to  convert unpaved roads to paved</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225578967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7.3.2 LVR Project Guidelines</a:t>
            </a:r>
            <a:endParaRPr lang="en-US" sz="2600" b="1" kern="1200" dirty="0" smtClean="0">
              <a:solidFill>
                <a:schemeClr val="tx1"/>
              </a:solidFill>
              <a:effectLst/>
              <a:latin typeface="+mj-lt"/>
              <a:ea typeface="+mj-ea"/>
              <a:cs typeface="+mj-cs"/>
            </a:endParaRPr>
          </a:p>
        </p:txBody>
      </p:sp>
      <p:sp>
        <p:nvSpPr>
          <p:cNvPr id="3" name="Subtitle 2"/>
          <p:cNvSpPr>
            <a:spLocks noGrp="1"/>
          </p:cNvSpPr>
          <p:nvPr>
            <p:ph type="subTitle" idx="1"/>
          </p:nvPr>
        </p:nvSpPr>
        <p:spPr>
          <a:xfrm>
            <a:off x="457200" y="533400"/>
            <a:ext cx="8229600" cy="5791200"/>
          </a:xfrm>
        </p:spPr>
        <p:txBody>
          <a:bodyPr/>
          <a:lstStyle/>
          <a:p>
            <a:pPr marL="0" lvl="0" indent="0">
              <a:buNone/>
            </a:pPr>
            <a:r>
              <a:rPr lang="en-US" sz="3200" b="1" u="sng" kern="1200" dirty="0" smtClean="0">
                <a:solidFill>
                  <a:schemeClr val="tx1"/>
                </a:solidFill>
                <a:effectLst/>
                <a:latin typeface="+mn-lt"/>
                <a:ea typeface="+mn-ea"/>
                <a:cs typeface="+mn-cs"/>
              </a:rPr>
              <a:t>Reclaiming paved roads </a:t>
            </a:r>
          </a:p>
          <a:p>
            <a:pPr lvl="0"/>
            <a:r>
              <a:rPr lang="en-US" sz="3200" kern="1200" dirty="0" smtClean="0">
                <a:solidFill>
                  <a:schemeClr val="tx1"/>
                </a:solidFill>
                <a:effectLst/>
                <a:latin typeface="+mn-lt"/>
                <a:ea typeface="+mn-ea"/>
                <a:cs typeface="+mn-cs"/>
              </a:rPr>
              <a:t>Districts, at their discretion, may fund a project to convert  a poorly constructed paved road back to D&amp;G.</a:t>
            </a:r>
          </a:p>
          <a:p>
            <a:pPr lvl="0"/>
            <a:r>
              <a:rPr lang="en-US" sz="3200" kern="1200" dirty="0" smtClean="0">
                <a:solidFill>
                  <a:schemeClr val="tx1"/>
                </a:solidFill>
                <a:effectLst/>
                <a:latin typeface="+mn-lt"/>
                <a:ea typeface="+mn-ea"/>
                <a:cs typeface="+mn-cs"/>
              </a:rPr>
              <a:t>Either funding source may be used</a:t>
            </a:r>
          </a:p>
        </p:txBody>
      </p:sp>
      <p:pic>
        <p:nvPicPr>
          <p:cNvPr id="17410" name="Picture 2" descr="C:\My Documents\PICTURES_CDGRS\COUNTY_PROJECTS\Westmoreland\linn_run_road\IMG_209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946" b="29947"/>
          <a:stretch/>
        </p:blipFill>
        <p:spPr bwMode="auto">
          <a:xfrm>
            <a:off x="0" y="3352799"/>
            <a:ext cx="9144000" cy="35052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61804202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7.3.4 LVRs in Urban areas</a:t>
            </a:r>
          </a:p>
        </p:txBody>
      </p:sp>
      <p:sp>
        <p:nvSpPr>
          <p:cNvPr id="3" name="Subtitle 2"/>
          <p:cNvSpPr>
            <a:spLocks noGrp="1"/>
          </p:cNvSpPr>
          <p:nvPr>
            <p:ph type="subTitle" idx="1"/>
          </p:nvPr>
        </p:nvSpPr>
        <p:spPr/>
        <p:txBody>
          <a:bodyPr>
            <a:normAutofit/>
          </a:bodyPr>
          <a:lstStyle/>
          <a:p>
            <a:pPr marL="0" lvl="0" indent="0">
              <a:buNone/>
            </a:pPr>
            <a:r>
              <a:rPr lang="en-US" sz="3200" b="1" u="sng" kern="1200" dirty="0" smtClean="0">
                <a:solidFill>
                  <a:schemeClr val="tx1"/>
                </a:solidFill>
                <a:effectLst/>
                <a:latin typeface="+mn-lt"/>
                <a:ea typeface="+mn-ea"/>
                <a:cs typeface="+mn-cs"/>
              </a:rPr>
              <a:t>Projects in Urban Areas</a:t>
            </a:r>
          </a:p>
          <a:p>
            <a:pPr lvl="0"/>
            <a:r>
              <a:rPr lang="en-US" sz="3200" kern="1200" dirty="0" smtClean="0">
                <a:effectLst/>
                <a:latin typeface="+mn-lt"/>
                <a:ea typeface="+mn-ea"/>
                <a:cs typeface="+mn-cs"/>
              </a:rPr>
              <a:t>Many ESM practices that work on D&amp;G roads will work on </a:t>
            </a:r>
            <a:r>
              <a:rPr lang="en-US" sz="3200" u="sng" kern="1200" dirty="0" smtClean="0">
                <a:effectLst/>
                <a:latin typeface="+mn-lt"/>
                <a:ea typeface="+mn-ea"/>
                <a:cs typeface="+mn-cs"/>
              </a:rPr>
              <a:t>rural</a:t>
            </a:r>
            <a:r>
              <a:rPr lang="en-US" sz="3200" kern="1200" dirty="0" smtClean="0">
                <a:effectLst/>
                <a:latin typeface="+mn-lt"/>
                <a:ea typeface="+mn-ea"/>
                <a:cs typeface="+mn-cs"/>
              </a:rPr>
              <a:t> LVRs, but there will be some new and innovative ideas for </a:t>
            </a:r>
            <a:r>
              <a:rPr lang="en-US" sz="3200" u="sng" kern="1200" dirty="0" smtClean="0">
                <a:effectLst/>
                <a:latin typeface="+mn-lt"/>
                <a:ea typeface="+mn-ea"/>
                <a:cs typeface="+mn-cs"/>
              </a:rPr>
              <a:t>urban</a:t>
            </a:r>
            <a:r>
              <a:rPr lang="en-US" sz="3200" kern="1200" dirty="0" smtClean="0">
                <a:effectLst/>
                <a:latin typeface="+mn-lt"/>
                <a:ea typeface="+mn-ea"/>
                <a:cs typeface="+mn-cs"/>
              </a:rPr>
              <a:t> areas</a:t>
            </a:r>
            <a:endParaRPr lang="en-US" sz="4400" kern="1200" dirty="0" smtClean="0">
              <a:effectLst/>
              <a:latin typeface="+mn-lt"/>
              <a:ea typeface="+mn-ea"/>
              <a:cs typeface="+mn-cs"/>
            </a:endParaRPr>
          </a:p>
        </p:txBody>
      </p:sp>
      <p:pic>
        <p:nvPicPr>
          <p:cNvPr id="4" name="Picture 4" descr="http://www.saveitlancaster.com/wp-content/uploads/2011/12/12.20.11-1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1" y="2907233"/>
            <a:ext cx="5257800" cy="3943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saveitlancaster.com/wp-content/uploads/2011/12/11.29.11-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6" y="2907233"/>
            <a:ext cx="3581400" cy="47780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2501203637"/>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7.3.4 LVRs in Urban areas</a:t>
            </a:r>
          </a:p>
        </p:txBody>
      </p:sp>
      <p:sp>
        <p:nvSpPr>
          <p:cNvPr id="3" name="Subtitle 2"/>
          <p:cNvSpPr>
            <a:spLocks noGrp="1"/>
          </p:cNvSpPr>
          <p:nvPr>
            <p:ph type="subTitle" idx="1"/>
          </p:nvPr>
        </p:nvSpPr>
        <p:spPr/>
        <p:txBody>
          <a:bodyPr>
            <a:normAutofit lnSpcReduction="10000"/>
          </a:bodyPr>
          <a:lstStyle/>
          <a:p>
            <a:pPr marL="0" lvl="0" indent="0">
              <a:buNone/>
            </a:pPr>
            <a:r>
              <a:rPr lang="en-US" sz="3200" b="1" u="sng" kern="1200" dirty="0" smtClean="0">
                <a:solidFill>
                  <a:schemeClr val="tx1"/>
                </a:solidFill>
                <a:effectLst/>
                <a:latin typeface="+mn-lt"/>
                <a:ea typeface="+mn-ea"/>
                <a:cs typeface="+mn-cs"/>
              </a:rPr>
              <a:t>Projects in Urban Areas</a:t>
            </a:r>
          </a:p>
          <a:p>
            <a:pPr lvl="0"/>
            <a:r>
              <a:rPr lang="en-US" sz="3200" kern="1200" dirty="0" smtClean="0">
                <a:effectLst/>
                <a:latin typeface="+mn-lt"/>
                <a:ea typeface="+mn-ea"/>
                <a:cs typeface="+mn-cs"/>
              </a:rPr>
              <a:t>Many ESM practices that work on D&amp;G roads will work on </a:t>
            </a:r>
            <a:r>
              <a:rPr lang="en-US" sz="3200" u="sng" kern="1200" dirty="0" smtClean="0">
                <a:effectLst/>
                <a:latin typeface="+mn-lt"/>
                <a:ea typeface="+mn-ea"/>
                <a:cs typeface="+mn-cs"/>
              </a:rPr>
              <a:t>rural</a:t>
            </a:r>
            <a:r>
              <a:rPr lang="en-US" sz="3200" kern="1200" dirty="0" smtClean="0">
                <a:effectLst/>
                <a:latin typeface="+mn-lt"/>
                <a:ea typeface="+mn-ea"/>
                <a:cs typeface="+mn-cs"/>
              </a:rPr>
              <a:t> LVRs, but there will be some new and innovative ideas for </a:t>
            </a:r>
            <a:r>
              <a:rPr lang="en-US" sz="3200" u="sng" kern="1200" dirty="0" smtClean="0">
                <a:effectLst/>
                <a:latin typeface="+mn-lt"/>
                <a:ea typeface="+mn-ea"/>
                <a:cs typeface="+mn-cs"/>
              </a:rPr>
              <a:t>urban</a:t>
            </a:r>
            <a:r>
              <a:rPr lang="en-US" sz="3200" kern="1200" dirty="0" smtClean="0">
                <a:effectLst/>
                <a:latin typeface="+mn-lt"/>
                <a:ea typeface="+mn-ea"/>
                <a:cs typeface="+mn-cs"/>
              </a:rPr>
              <a:t> areas</a:t>
            </a:r>
            <a:endParaRPr lang="en-US" sz="4400" kern="1200" dirty="0" smtClean="0">
              <a:effectLst/>
              <a:latin typeface="+mn-lt"/>
              <a:ea typeface="+mn-ea"/>
              <a:cs typeface="+mn-cs"/>
            </a:endParaRPr>
          </a:p>
          <a:p>
            <a:pPr lvl="0"/>
            <a:r>
              <a:rPr lang="en-US" sz="3200" kern="1200" dirty="0" smtClean="0">
                <a:effectLst/>
                <a:latin typeface="+mn-lt"/>
                <a:ea typeface="+mn-ea"/>
                <a:cs typeface="+mn-cs"/>
              </a:rPr>
              <a:t>Please contact the Center when you are working on new and innovative projects for Urban areas</a:t>
            </a:r>
            <a:endParaRPr lang="en-US" sz="4400" kern="1200" dirty="0" smtClean="0">
              <a:effectLst/>
              <a:latin typeface="+mn-lt"/>
              <a:ea typeface="+mn-ea"/>
              <a:cs typeface="+mn-cs"/>
            </a:endParaRPr>
          </a:p>
          <a:p>
            <a:pPr lvl="1"/>
            <a:r>
              <a:rPr lang="en-US" sz="2800" kern="1200" dirty="0" smtClean="0">
                <a:effectLst/>
                <a:latin typeface="+mn-lt"/>
                <a:ea typeface="+mn-ea"/>
                <a:cs typeface="+mn-cs"/>
              </a:rPr>
              <a:t>Clearinghouse for innovative projects</a:t>
            </a:r>
            <a:endParaRPr lang="en-US" sz="4000" kern="1200" dirty="0" smtClean="0">
              <a:effectLst/>
              <a:latin typeface="+mn-lt"/>
              <a:ea typeface="+mn-ea"/>
              <a:cs typeface="+mn-cs"/>
            </a:endParaRPr>
          </a:p>
          <a:p>
            <a:pPr lvl="1"/>
            <a:r>
              <a:rPr lang="en-US" sz="2800" kern="1200" dirty="0" smtClean="0">
                <a:effectLst/>
                <a:latin typeface="+mn-lt"/>
                <a:ea typeface="+mn-ea"/>
                <a:cs typeface="+mn-cs"/>
              </a:rPr>
              <a:t>Let everyone learn from your project</a:t>
            </a:r>
            <a:endParaRPr lang="en-US" sz="4000" kern="1200" dirty="0" smtClean="0">
              <a:effectLst/>
              <a:latin typeface="+mn-lt"/>
              <a:ea typeface="+mn-ea"/>
              <a:cs typeface="+mn-cs"/>
            </a:endParaRPr>
          </a:p>
          <a:p>
            <a:pPr lvl="0"/>
            <a:r>
              <a:rPr lang="en-US" sz="3200" kern="1200" dirty="0" smtClean="0">
                <a:effectLst/>
                <a:latin typeface="+mn-lt"/>
                <a:ea typeface="+mn-ea"/>
                <a:cs typeface="+mn-cs"/>
              </a:rPr>
              <a:t>Projects must strike a balance between environmental  improvements and road improvements</a:t>
            </a:r>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358598667"/>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7 Additional Program Policies</a:t>
            </a:r>
          </a:p>
        </p:txBody>
      </p:sp>
      <p:sp>
        <p:nvSpPr>
          <p:cNvPr id="3" name="Subtitle 2"/>
          <p:cNvSpPr>
            <a:spLocks noGrp="1"/>
          </p:cNvSpPr>
          <p:nvPr>
            <p:ph type="subTitle" idx="1"/>
          </p:nvPr>
        </p:nvSpPr>
        <p:spPr/>
        <p:txBody>
          <a:bodyPr/>
          <a:lstStyle/>
          <a:p>
            <a:pPr marL="0" indent="0">
              <a:buNone/>
            </a:pPr>
            <a:r>
              <a:rPr lang="en-US" sz="3200" b="1" kern="1200" dirty="0" smtClean="0">
                <a:solidFill>
                  <a:schemeClr val="tx1"/>
                </a:solidFill>
                <a:effectLst/>
                <a:latin typeface="+mn-lt"/>
                <a:ea typeface="+mn-ea"/>
                <a:cs typeface="+mn-cs"/>
              </a:rPr>
              <a:t>Some policies that don’t necessarily apply to every project: </a:t>
            </a:r>
          </a:p>
          <a:p>
            <a:r>
              <a:rPr lang="en-US" sz="3200" b="1" kern="1200" dirty="0" smtClean="0">
                <a:solidFill>
                  <a:schemeClr val="bg1">
                    <a:lumMod val="75000"/>
                  </a:schemeClr>
                </a:solidFill>
                <a:effectLst/>
                <a:latin typeface="+mn-lt"/>
                <a:ea typeface="+mn-ea"/>
                <a:cs typeface="+mn-cs"/>
              </a:rPr>
              <a:t>7.1 Stream Crossing Replacement Policy</a:t>
            </a:r>
          </a:p>
          <a:p>
            <a:r>
              <a:rPr lang="en-US" sz="3200" b="1" kern="1200" dirty="0" smtClean="0">
                <a:solidFill>
                  <a:schemeClr val="bg1">
                    <a:lumMod val="75000"/>
                  </a:schemeClr>
                </a:solidFill>
                <a:effectLst/>
                <a:latin typeface="+mn-lt"/>
                <a:ea typeface="+mn-ea"/>
                <a:cs typeface="+mn-cs"/>
              </a:rPr>
              <a:t>7.2 Driving Surface Aggregate</a:t>
            </a:r>
          </a:p>
          <a:p>
            <a:r>
              <a:rPr lang="en-US" sz="3200" b="1" kern="1200" dirty="0" smtClean="0">
                <a:solidFill>
                  <a:schemeClr val="bg1">
                    <a:lumMod val="75000"/>
                  </a:schemeClr>
                </a:solidFill>
                <a:effectLst/>
                <a:latin typeface="+mn-lt"/>
                <a:ea typeface="+mn-ea"/>
                <a:cs typeface="+mn-cs"/>
              </a:rPr>
              <a:t>7.3 LVR Policies</a:t>
            </a:r>
          </a:p>
          <a:p>
            <a:r>
              <a:rPr lang="en-US" b="1" dirty="0">
                <a:solidFill>
                  <a:srgbClr val="FF0000"/>
                </a:solidFill>
              </a:rPr>
              <a:t>7.4 Traffic Counts</a:t>
            </a:r>
          </a:p>
          <a:p>
            <a:pPr marL="0" indent="0">
              <a:buNone/>
            </a:pPr>
            <a:endParaRPr lang="en-US" sz="3200" b="1" kern="1200" dirty="0" smtClean="0">
              <a:solidFill>
                <a:srgbClr val="FF0000"/>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755984845"/>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7.4 Traffic Counts on LVRs</a:t>
            </a:r>
          </a:p>
        </p:txBody>
      </p:sp>
      <p:sp>
        <p:nvSpPr>
          <p:cNvPr id="4" name="TextBox 3"/>
          <p:cNvSpPr txBox="1"/>
          <p:nvPr/>
        </p:nvSpPr>
        <p:spPr>
          <a:xfrm>
            <a:off x="457200" y="685800"/>
            <a:ext cx="8305800" cy="4093428"/>
          </a:xfrm>
          <a:prstGeom prst="rect">
            <a:avLst/>
          </a:prstGeom>
          <a:noFill/>
        </p:spPr>
        <p:txBody>
          <a:bodyPr wrap="square" rtlCol="0">
            <a:spAutoFit/>
          </a:bodyPr>
          <a:lstStyle/>
          <a:p>
            <a:r>
              <a:rPr lang="en-US" sz="3200" b="1" u="sng" dirty="0">
                <a:solidFill>
                  <a:srgbClr val="FF0000"/>
                </a:solidFill>
              </a:rPr>
              <a:t>DGLVR Law:</a:t>
            </a:r>
            <a:endParaRPr lang="en-US" sz="2800" dirty="0">
              <a:solidFill>
                <a:prstClr val="black"/>
              </a:solidFill>
            </a:endParaRPr>
          </a:p>
          <a:p>
            <a:endParaRPr lang="en-US" sz="3200" b="1" u="sng" dirty="0" smtClean="0">
              <a:solidFill>
                <a:srgbClr val="FF0000"/>
              </a:solidFill>
            </a:endParaRPr>
          </a:p>
          <a:p>
            <a:pPr lvl="0"/>
            <a:r>
              <a:rPr lang="en-US" sz="2800" i="1" dirty="0" smtClean="0"/>
              <a:t>“ </a:t>
            </a:r>
            <a:r>
              <a:rPr lang="en-US" sz="2800" i="1" u="sng" dirty="0" smtClean="0"/>
              <a:t>To fund safe, efficient, and environmentally sound maintenance of sections of low </a:t>
            </a:r>
            <a:r>
              <a:rPr lang="en-US" sz="2800" i="1" u="sng" dirty="0"/>
              <a:t>volume roads that are sealed or paved </a:t>
            </a:r>
            <a:r>
              <a:rPr lang="en-US" sz="2800" b="1" i="1" u="sng" dirty="0">
                <a:solidFill>
                  <a:srgbClr val="FF0000"/>
                </a:solidFill>
              </a:rPr>
              <a:t>with an average daily traffic count of 500 vehicles or less</a:t>
            </a:r>
            <a:r>
              <a:rPr lang="en-US" sz="2800" b="1" i="1" u="sng" dirty="0" smtClean="0">
                <a:solidFill>
                  <a:srgbClr val="FF0000"/>
                </a:solidFill>
              </a:rPr>
              <a:t>.</a:t>
            </a:r>
            <a:r>
              <a:rPr lang="en-US" sz="2800" b="1" i="1" dirty="0" smtClean="0"/>
              <a:t>”</a:t>
            </a:r>
          </a:p>
          <a:p>
            <a:pPr lvl="0"/>
            <a:endParaRPr lang="en-US" sz="2800" b="1" i="1" dirty="0"/>
          </a:p>
          <a:p>
            <a:pPr lvl="0"/>
            <a:endParaRPr lang="en-US" sz="2800" b="1" i="1" dirty="0" smtClean="0"/>
          </a:p>
          <a:p>
            <a:pPr lvl="0"/>
            <a:r>
              <a:rPr lang="en-US" sz="2800" b="1" dirty="0" smtClean="0"/>
              <a:t>(Unpaved road do not need traffic counts!)</a:t>
            </a:r>
            <a:endParaRPr lang="en-US" sz="2800" b="1"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2801788760"/>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7.4 Traffic Counts on LVRs</a:t>
            </a:r>
          </a:p>
        </p:txBody>
      </p:sp>
      <p:sp>
        <p:nvSpPr>
          <p:cNvPr id="3" name="Subtitle 2"/>
          <p:cNvSpPr>
            <a:spLocks noGrp="1"/>
          </p:cNvSpPr>
          <p:nvPr>
            <p:ph type="subTitle" idx="1"/>
          </p:nvPr>
        </p:nvSpPr>
        <p:spPr/>
        <p:txBody>
          <a:bodyPr>
            <a:normAutofit/>
          </a:bodyPr>
          <a:lstStyle/>
          <a:p>
            <a:pPr marL="0" lvl="0" indent="0">
              <a:buNone/>
            </a:pPr>
            <a:r>
              <a:rPr lang="en-US" sz="3200" b="1" u="sng" kern="1200" dirty="0" smtClean="0">
                <a:solidFill>
                  <a:schemeClr val="tx1"/>
                </a:solidFill>
                <a:effectLst/>
                <a:latin typeface="+mn-lt"/>
                <a:ea typeface="+mn-ea"/>
                <a:cs typeface="+mn-cs"/>
              </a:rPr>
              <a:t>Responsibility</a:t>
            </a:r>
          </a:p>
          <a:p>
            <a:pPr marL="457200" lvl="0" indent="-457200"/>
            <a:r>
              <a:rPr lang="en-US" dirty="0"/>
              <a:t>Applicant is responsible for providing traffic counts </a:t>
            </a:r>
            <a:r>
              <a:rPr lang="en-US" u="sng" dirty="0"/>
              <a:t>before a contract can be signed</a:t>
            </a:r>
            <a:r>
              <a:rPr lang="en-US" dirty="0"/>
              <a:t>.</a:t>
            </a:r>
          </a:p>
          <a:p>
            <a:pPr marL="457200" lvl="0" indent="-457200"/>
            <a:endParaRPr lang="en-US" dirty="0"/>
          </a:p>
          <a:p>
            <a:pPr marL="457200" lvl="0" indent="-457200"/>
            <a:r>
              <a:rPr lang="en-US" dirty="0"/>
              <a:t>Conservation District is responsible for verifying that a count exists, and that the count meets the criteria established in state and local policy.  </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48876515"/>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7.4 Traffic Counts on LVRs</a:t>
            </a:r>
          </a:p>
        </p:txBody>
      </p:sp>
      <p:sp>
        <p:nvSpPr>
          <p:cNvPr id="3" name="Subtitle 2"/>
          <p:cNvSpPr>
            <a:spLocks noGrp="1"/>
          </p:cNvSpPr>
          <p:nvPr>
            <p:ph type="subTitle" idx="1"/>
          </p:nvPr>
        </p:nvSpPr>
        <p:spPr/>
        <p:txBody>
          <a:bodyPr>
            <a:normAutofit/>
          </a:bodyPr>
          <a:lstStyle/>
          <a:p>
            <a:pPr marL="0" lvl="0" indent="0">
              <a:buNone/>
            </a:pPr>
            <a:r>
              <a:rPr lang="en-US" sz="3200" b="1" u="sng" kern="1200" dirty="0" smtClean="0">
                <a:solidFill>
                  <a:schemeClr val="tx1"/>
                </a:solidFill>
                <a:effectLst/>
                <a:latin typeface="+mn-lt"/>
                <a:ea typeface="+mn-ea"/>
                <a:cs typeface="+mn-cs"/>
              </a:rPr>
              <a:t>Traffic Count Methods</a:t>
            </a:r>
          </a:p>
          <a:p>
            <a:pPr marL="457200" lvl="0" indent="-457200"/>
            <a:r>
              <a:rPr lang="en-US" b="1" dirty="0"/>
              <a:t>Use existing data.</a:t>
            </a:r>
          </a:p>
          <a:p>
            <a:pPr marL="457200" lvl="0" indent="-457200"/>
            <a:r>
              <a:rPr lang="en-US" b="1" dirty="0" smtClean="0"/>
              <a:t>Level </a:t>
            </a:r>
            <a:r>
              <a:rPr lang="en-US" b="1" dirty="0"/>
              <a:t>1 count (2 hour).</a:t>
            </a:r>
          </a:p>
          <a:p>
            <a:pPr marL="457200" lvl="0" indent="-457200"/>
            <a:r>
              <a:rPr lang="en-US" b="1" dirty="0" smtClean="0"/>
              <a:t>Level </a:t>
            </a:r>
            <a:r>
              <a:rPr lang="en-US" b="1" dirty="0"/>
              <a:t>2 count (24 hour).</a:t>
            </a:r>
          </a:p>
          <a:p>
            <a:pPr marL="457200" lvl="0" indent="-457200"/>
            <a:endParaRPr lang="en-US" b="1" dirty="0"/>
          </a:p>
          <a:p>
            <a:pPr marL="457200" lvl="0" indent="-457200"/>
            <a:r>
              <a:rPr lang="en-US" i="1" dirty="0"/>
              <a:t>This policy sets the minimum statewide Program standard.  Your County can enact stricter count standards.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1085338238"/>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7.4 Traffic Counts on LVRs</a:t>
            </a:r>
          </a:p>
        </p:txBody>
      </p:sp>
      <p:sp>
        <p:nvSpPr>
          <p:cNvPr id="3" name="Subtitle 2"/>
          <p:cNvSpPr>
            <a:spLocks noGrp="1"/>
          </p:cNvSpPr>
          <p:nvPr>
            <p:ph type="subTitle" idx="1"/>
          </p:nvPr>
        </p:nvSpPr>
        <p:spPr>
          <a:xfrm>
            <a:off x="304800" y="533400"/>
            <a:ext cx="8229600" cy="5791200"/>
          </a:xfrm>
        </p:spPr>
        <p:txBody>
          <a:bodyPr>
            <a:normAutofit/>
          </a:bodyPr>
          <a:lstStyle/>
          <a:p>
            <a:pPr marL="0" lvl="0" indent="0">
              <a:buNone/>
            </a:pPr>
            <a:r>
              <a:rPr lang="en-US" sz="3200" b="1" u="sng" kern="1200" dirty="0" smtClean="0">
                <a:solidFill>
                  <a:schemeClr val="tx1"/>
                </a:solidFill>
                <a:effectLst/>
                <a:latin typeface="+mn-lt"/>
                <a:ea typeface="+mn-ea"/>
                <a:cs typeface="+mn-cs"/>
              </a:rPr>
              <a:t>Existing Data</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52016"/>
            <a:ext cx="8515350" cy="535458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3074688" y="1965498"/>
            <a:ext cx="704040" cy="369332"/>
          </a:xfrm>
          <a:prstGeom prst="rect">
            <a:avLst/>
          </a:prstGeom>
          <a:solidFill>
            <a:srgbClr val="FFFFCC"/>
          </a:solidFill>
          <a:ln w="28575">
            <a:solidFill>
              <a:srgbClr val="FF0000"/>
            </a:solidFill>
          </a:ln>
        </p:spPr>
        <p:txBody>
          <a:bodyPr wrap="none" rtlCol="0">
            <a:spAutoFit/>
          </a:bodyPr>
          <a:lstStyle/>
          <a:p>
            <a:pPr algn="ctr"/>
            <a:r>
              <a:rPr lang="en-US" u="sng" dirty="0" smtClean="0"/>
              <a:t>&lt;</a:t>
            </a:r>
            <a:r>
              <a:rPr lang="en-US" dirty="0" smtClean="0"/>
              <a:t> 500</a:t>
            </a:r>
            <a:endParaRPr lang="en-US" dirty="0"/>
          </a:p>
        </p:txBody>
      </p:sp>
      <p:sp>
        <p:nvSpPr>
          <p:cNvPr id="6" name="Freeform 5"/>
          <p:cNvSpPr/>
          <p:nvPr/>
        </p:nvSpPr>
        <p:spPr>
          <a:xfrm>
            <a:off x="2539014" y="1606858"/>
            <a:ext cx="521403" cy="585926"/>
          </a:xfrm>
          <a:custGeom>
            <a:avLst/>
            <a:gdLst>
              <a:gd name="connsiteX0" fmla="*/ 0 w 521403"/>
              <a:gd name="connsiteY0" fmla="*/ 585926 h 585926"/>
              <a:gd name="connsiteX1" fmla="*/ 346229 w 521403"/>
              <a:gd name="connsiteY1" fmla="*/ 435006 h 585926"/>
              <a:gd name="connsiteX2" fmla="*/ 506027 w 521403"/>
              <a:gd name="connsiteY2" fmla="*/ 159798 h 585926"/>
              <a:gd name="connsiteX3" fmla="*/ 506027 w 521403"/>
              <a:gd name="connsiteY3" fmla="*/ 0 h 585926"/>
            </a:gdLst>
            <a:ahLst/>
            <a:cxnLst>
              <a:cxn ang="0">
                <a:pos x="connsiteX0" y="connsiteY0"/>
              </a:cxn>
              <a:cxn ang="0">
                <a:pos x="connsiteX1" y="connsiteY1"/>
              </a:cxn>
              <a:cxn ang="0">
                <a:pos x="connsiteX2" y="connsiteY2"/>
              </a:cxn>
              <a:cxn ang="0">
                <a:pos x="connsiteX3" y="connsiteY3"/>
              </a:cxn>
            </a:cxnLst>
            <a:rect l="l" t="t" r="r" b="b"/>
            <a:pathLst>
              <a:path w="521403" h="585926">
                <a:moveTo>
                  <a:pt x="0" y="585926"/>
                </a:moveTo>
                <a:cubicBezTo>
                  <a:pt x="130945" y="545976"/>
                  <a:pt x="261891" y="506027"/>
                  <a:pt x="346229" y="435006"/>
                </a:cubicBezTo>
                <a:cubicBezTo>
                  <a:pt x="430567" y="363985"/>
                  <a:pt x="479394" y="232299"/>
                  <a:pt x="506027" y="159798"/>
                </a:cubicBezTo>
                <a:cubicBezTo>
                  <a:pt x="532660" y="87297"/>
                  <a:pt x="519343" y="43648"/>
                  <a:pt x="506027" y="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917577" y="2982897"/>
            <a:ext cx="1056442" cy="656948"/>
          </a:xfrm>
          <a:custGeom>
            <a:avLst/>
            <a:gdLst>
              <a:gd name="connsiteX0" fmla="*/ 1056442 w 1056442"/>
              <a:gd name="connsiteY0" fmla="*/ 0 h 656948"/>
              <a:gd name="connsiteX1" fmla="*/ 798990 w 1056442"/>
              <a:gd name="connsiteY1" fmla="*/ 221942 h 656948"/>
              <a:gd name="connsiteX2" fmla="*/ 0 w 1056442"/>
              <a:gd name="connsiteY2" fmla="*/ 656948 h 656948"/>
            </a:gdLst>
            <a:ahLst/>
            <a:cxnLst>
              <a:cxn ang="0">
                <a:pos x="connsiteX0" y="connsiteY0"/>
              </a:cxn>
              <a:cxn ang="0">
                <a:pos x="connsiteX1" y="connsiteY1"/>
              </a:cxn>
              <a:cxn ang="0">
                <a:pos x="connsiteX2" y="connsiteY2"/>
              </a:cxn>
            </a:cxnLst>
            <a:rect l="l" t="t" r="r" b="b"/>
            <a:pathLst>
              <a:path w="1056442" h="656948">
                <a:moveTo>
                  <a:pt x="1056442" y="0"/>
                </a:moveTo>
                <a:cubicBezTo>
                  <a:pt x="1015753" y="56225"/>
                  <a:pt x="975064" y="112451"/>
                  <a:pt x="798990" y="221942"/>
                </a:cubicBezTo>
                <a:cubicBezTo>
                  <a:pt x="622916" y="331433"/>
                  <a:pt x="311458" y="494190"/>
                  <a:pt x="0" y="656948"/>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43000" y="3639845"/>
            <a:ext cx="704040" cy="369332"/>
          </a:xfrm>
          <a:prstGeom prst="rect">
            <a:avLst/>
          </a:prstGeom>
          <a:solidFill>
            <a:srgbClr val="FFFFCC"/>
          </a:solidFill>
          <a:ln w="28575">
            <a:solidFill>
              <a:srgbClr val="FF0000"/>
            </a:solidFill>
          </a:ln>
        </p:spPr>
        <p:txBody>
          <a:bodyPr wrap="none" rtlCol="0">
            <a:spAutoFit/>
          </a:bodyPr>
          <a:lstStyle/>
          <a:p>
            <a:pPr algn="ctr"/>
            <a:r>
              <a:rPr lang="en-US" u="sng" dirty="0" smtClean="0"/>
              <a:t>&lt;</a:t>
            </a:r>
            <a:r>
              <a:rPr lang="en-US" dirty="0" smtClean="0"/>
              <a:t> 500</a:t>
            </a:r>
            <a:endParaRPr lang="en-US" dirty="0"/>
          </a:p>
        </p:txBody>
      </p:sp>
      <p:sp>
        <p:nvSpPr>
          <p:cNvPr id="9" name="TextBox 8"/>
          <p:cNvSpPr txBox="1"/>
          <p:nvPr/>
        </p:nvSpPr>
        <p:spPr>
          <a:xfrm rot="20199027">
            <a:off x="1774694" y="5041334"/>
            <a:ext cx="1694695" cy="461665"/>
          </a:xfrm>
          <a:prstGeom prst="rect">
            <a:avLst/>
          </a:prstGeom>
          <a:noFill/>
        </p:spPr>
        <p:txBody>
          <a:bodyPr wrap="none" rtlCol="0">
            <a:spAutoFit/>
          </a:bodyPr>
          <a:lstStyle/>
          <a:p>
            <a:r>
              <a:rPr lang="en-US" sz="2400" b="1" dirty="0" smtClean="0">
                <a:solidFill>
                  <a:srgbClr val="FF0000"/>
                </a:solidFill>
              </a:rPr>
              <a:t>99/220/322</a:t>
            </a:r>
            <a:endParaRPr lang="en-US" sz="2400" b="1" dirty="0">
              <a:solidFill>
                <a:srgbClr val="FF0000"/>
              </a:solidFill>
            </a:endParaRPr>
          </a:p>
        </p:txBody>
      </p:sp>
      <p:sp>
        <p:nvSpPr>
          <p:cNvPr id="10" name="TextBox 9"/>
          <p:cNvSpPr txBox="1"/>
          <p:nvPr/>
        </p:nvSpPr>
        <p:spPr>
          <a:xfrm rot="822770">
            <a:off x="6151407" y="6024265"/>
            <a:ext cx="1685398" cy="461665"/>
          </a:xfrm>
          <a:prstGeom prst="rect">
            <a:avLst/>
          </a:prstGeom>
          <a:noFill/>
        </p:spPr>
        <p:txBody>
          <a:bodyPr wrap="none" rtlCol="0">
            <a:spAutoFit/>
          </a:bodyPr>
          <a:lstStyle/>
          <a:p>
            <a:r>
              <a:rPr lang="en-US" sz="2400" b="1" dirty="0" smtClean="0">
                <a:solidFill>
                  <a:srgbClr val="FF0000"/>
                </a:solidFill>
              </a:rPr>
              <a:t>N. Atherton</a:t>
            </a:r>
            <a:endParaRPr lang="en-US" sz="2400" b="1" dirty="0">
              <a:solidFill>
                <a:srgbClr val="FF0000"/>
              </a:solidFill>
            </a:endParaRPr>
          </a:p>
        </p:txBody>
      </p:sp>
      <p:sp>
        <p:nvSpPr>
          <p:cNvPr id="11" name="TextBox 10"/>
          <p:cNvSpPr txBox="1"/>
          <p:nvPr/>
        </p:nvSpPr>
        <p:spPr>
          <a:xfrm>
            <a:off x="8249904" y="6167735"/>
            <a:ext cx="494046" cy="461665"/>
          </a:xfrm>
          <a:prstGeom prst="rect">
            <a:avLst/>
          </a:prstGeom>
          <a:solidFill>
            <a:schemeClr val="bg1"/>
          </a:solidFill>
        </p:spPr>
        <p:txBody>
          <a:bodyPr wrap="none" rtlCol="0">
            <a:spAutoFit/>
          </a:bodyPr>
          <a:lstStyle/>
          <a:p>
            <a:r>
              <a:rPr lang="en-US" sz="2400" b="1" dirty="0" smtClean="0">
                <a:solidFill>
                  <a:srgbClr val="FF0000"/>
                </a:solidFill>
              </a:rPr>
              <a:t>SC</a:t>
            </a:r>
            <a:endParaRPr lang="en-US" sz="2400" b="1" dirty="0">
              <a:solidFill>
                <a:srgbClr val="FF0000"/>
              </a:solidFill>
            </a:endParaRPr>
          </a:p>
        </p:txBody>
      </p:sp>
      <p:sp>
        <p:nvSpPr>
          <p:cNvPr id="12" name="TextBox 11"/>
          <p:cNvSpPr txBox="1"/>
          <p:nvPr/>
        </p:nvSpPr>
        <p:spPr>
          <a:xfrm>
            <a:off x="152400" y="6255097"/>
            <a:ext cx="1459054" cy="461665"/>
          </a:xfrm>
          <a:prstGeom prst="rect">
            <a:avLst/>
          </a:prstGeom>
          <a:solidFill>
            <a:schemeClr val="bg1"/>
          </a:solidFill>
        </p:spPr>
        <p:txBody>
          <a:bodyPr wrap="none" rtlCol="0">
            <a:spAutoFit/>
          </a:bodyPr>
          <a:lstStyle/>
          <a:p>
            <a:r>
              <a:rPr lang="en-US" sz="2400" b="1" dirty="0" smtClean="0">
                <a:solidFill>
                  <a:srgbClr val="FF0000"/>
                </a:solidFill>
              </a:rPr>
              <a:t>P. Matilda</a:t>
            </a:r>
            <a:endParaRPr lang="en-US" sz="2400" b="1" dirty="0">
              <a:solidFill>
                <a:srgbClr val="FF0000"/>
              </a:solidFill>
            </a:endParaRPr>
          </a:p>
        </p:txBody>
      </p:sp>
      <p:sp>
        <p:nvSpPr>
          <p:cNvPr id="13"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5216031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3FF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25400" y="0"/>
            <a:ext cx="9118600" cy="6858000"/>
          </a:xfrm>
          <a:solidFill>
            <a:schemeClr val="bg1"/>
          </a:solidFill>
        </p:spPr>
        <p:txBody>
          <a:bodyPr>
            <a:normAutofit/>
          </a:bodyPr>
          <a:lstStyle/>
          <a:p>
            <a:pPr marL="0" lvl="0" indent="0" algn="just">
              <a:buNone/>
              <a:tabLst>
                <a:tab pos="342900" algn="l"/>
              </a:tabLst>
            </a:pPr>
            <a:r>
              <a:rPr lang="en-US" altLang="en-US" sz="1850" b="1" dirty="0" smtClean="0">
                <a:ea typeface="Times New Roman" pitchFamily="18" charset="0"/>
              </a:rPr>
              <a:t>A.	Dirt Gravel, And Low Volume Road Program Law 9106</a:t>
            </a:r>
          </a:p>
          <a:p>
            <a:pPr marL="0" lvl="0" indent="0" algn="just">
              <a:buNone/>
              <a:tabLst>
                <a:tab pos="342900" algn="l"/>
              </a:tabLst>
            </a:pPr>
            <a:r>
              <a:rPr lang="en-US" altLang="en-US" sz="1850" b="1" dirty="0" smtClean="0">
                <a:ea typeface="Times New Roman" pitchFamily="18" charset="0"/>
              </a:rPr>
              <a:t>B.	Commission Statement Of Policy	</a:t>
            </a:r>
          </a:p>
          <a:p>
            <a:pPr marL="0" lvl="0" indent="0" algn="just">
              <a:buNone/>
              <a:tabLst>
                <a:tab pos="342900" algn="l"/>
              </a:tabLst>
            </a:pPr>
            <a:r>
              <a:rPr lang="en-US" altLang="en-US" sz="1850" b="1" dirty="0" smtClean="0">
                <a:ea typeface="Times New Roman" pitchFamily="18" charset="0"/>
              </a:rPr>
              <a:t>C.	5 Year Agreement Between Districts And Commission</a:t>
            </a:r>
          </a:p>
          <a:p>
            <a:pPr marL="0" lvl="0" indent="0" algn="just">
              <a:buNone/>
              <a:tabLst>
                <a:tab pos="342900" algn="l"/>
              </a:tabLst>
            </a:pPr>
            <a:r>
              <a:rPr lang="en-US" altLang="en-US" sz="1850" b="1" dirty="0" smtClean="0">
                <a:ea typeface="Times New Roman" pitchFamily="18" charset="0"/>
              </a:rPr>
              <a:t>D.	New-hire Program Guide </a:t>
            </a:r>
            <a:r>
              <a:rPr lang="en-US" altLang="en-US" sz="1850" b="1" dirty="0">
                <a:solidFill>
                  <a:srgbClr val="FF0000"/>
                </a:solidFill>
                <a:ea typeface="Times New Roman" pitchFamily="18" charset="0"/>
              </a:rPr>
              <a:t>revised </a:t>
            </a:r>
            <a:r>
              <a:rPr lang="en-US" altLang="en-US" sz="1850" b="1" dirty="0" smtClean="0">
                <a:ea typeface="Times New Roman" pitchFamily="18" charset="0"/>
              </a:rPr>
              <a:t>	</a:t>
            </a:r>
          </a:p>
          <a:p>
            <a:pPr marL="0" lvl="0" indent="0" algn="just">
              <a:buNone/>
              <a:tabLst>
                <a:tab pos="342900" algn="l"/>
              </a:tabLst>
            </a:pPr>
            <a:r>
              <a:rPr lang="en-US" altLang="en-US" sz="1850" b="1" dirty="0" smtClean="0">
                <a:ea typeface="Times New Roman" pitchFamily="18" charset="0"/>
              </a:rPr>
              <a:t>E.	Grant Application, Work Plan &amp; Instructions </a:t>
            </a:r>
            <a:r>
              <a:rPr lang="en-US" altLang="en-US" sz="1850" b="1" dirty="0" smtClean="0">
                <a:solidFill>
                  <a:srgbClr val="FF0000"/>
                </a:solidFill>
                <a:ea typeface="Times New Roman" pitchFamily="18" charset="0"/>
              </a:rPr>
              <a:t>revised</a:t>
            </a:r>
            <a:r>
              <a:rPr lang="en-US" altLang="en-US" sz="1850" b="1" dirty="0" smtClean="0">
                <a:ea typeface="Times New Roman" pitchFamily="18" charset="0"/>
              </a:rPr>
              <a:t>	</a:t>
            </a:r>
          </a:p>
          <a:p>
            <a:pPr marL="0" lvl="0" indent="0" algn="just">
              <a:buNone/>
              <a:tabLst>
                <a:tab pos="342900" algn="l"/>
              </a:tabLst>
            </a:pPr>
            <a:r>
              <a:rPr lang="en-US" altLang="en-US" sz="1850" b="1" dirty="0" smtClean="0">
                <a:ea typeface="Times New Roman" pitchFamily="18" charset="0"/>
              </a:rPr>
              <a:t>F.	Contract &amp; Instructions	</a:t>
            </a:r>
            <a:r>
              <a:rPr lang="en-US" altLang="en-US" sz="1850" b="1" dirty="0" smtClean="0">
                <a:solidFill>
                  <a:srgbClr val="FF0000"/>
                </a:solidFill>
                <a:ea typeface="Times New Roman" pitchFamily="18" charset="0"/>
              </a:rPr>
              <a:t>revised</a:t>
            </a:r>
            <a:endParaRPr lang="en-US" altLang="en-US" sz="1850" b="1" dirty="0" smtClean="0">
              <a:ea typeface="Times New Roman" pitchFamily="18" charset="0"/>
            </a:endParaRPr>
          </a:p>
          <a:p>
            <a:pPr marL="0" lvl="0" indent="0" algn="just">
              <a:buNone/>
              <a:tabLst>
                <a:tab pos="342900" algn="l"/>
              </a:tabLst>
            </a:pPr>
            <a:r>
              <a:rPr lang="en-US" altLang="en-US" sz="1850" b="1" dirty="0" smtClean="0">
                <a:ea typeface="Times New Roman" pitchFamily="18" charset="0"/>
              </a:rPr>
              <a:t>G.	General Contract Provisions	</a:t>
            </a:r>
          </a:p>
          <a:p>
            <a:pPr marL="0" lvl="0" indent="0" algn="just">
              <a:buNone/>
              <a:tabLst>
                <a:tab pos="342900" algn="l"/>
              </a:tabLst>
            </a:pPr>
            <a:r>
              <a:rPr lang="en-US" altLang="en-US" sz="1850" b="1" dirty="0" smtClean="0">
                <a:ea typeface="Times New Roman" pitchFamily="18" charset="0"/>
              </a:rPr>
              <a:t>H.	Contract Amendment &amp; Instructions </a:t>
            </a:r>
            <a:r>
              <a:rPr lang="en-US" altLang="en-US" sz="1850" b="1" dirty="0" smtClean="0">
                <a:solidFill>
                  <a:srgbClr val="FF0000"/>
                </a:solidFill>
                <a:ea typeface="Times New Roman" pitchFamily="18" charset="0"/>
              </a:rPr>
              <a:t>revised</a:t>
            </a:r>
            <a:endParaRPr lang="en-US" altLang="en-US" sz="1850" b="1" dirty="0" smtClean="0">
              <a:ea typeface="Times New Roman" pitchFamily="18" charset="0"/>
            </a:endParaRPr>
          </a:p>
          <a:p>
            <a:pPr marL="0" lvl="0" indent="0" algn="just">
              <a:buNone/>
              <a:tabLst>
                <a:tab pos="342900" algn="l"/>
              </a:tabLst>
            </a:pPr>
            <a:r>
              <a:rPr lang="en-US" altLang="en-US" sz="1850" b="1" dirty="0" smtClean="0">
                <a:ea typeface="Times New Roman" pitchFamily="18" charset="0"/>
              </a:rPr>
              <a:t>I.	Schedule Of Payments	</a:t>
            </a:r>
          </a:p>
          <a:p>
            <a:pPr marL="0" lvl="0" indent="0" algn="just">
              <a:buNone/>
              <a:tabLst>
                <a:tab pos="342900" algn="l"/>
              </a:tabLst>
            </a:pPr>
            <a:r>
              <a:rPr lang="en-US" altLang="en-US" sz="1850" b="1" dirty="0" smtClean="0">
                <a:ea typeface="Times New Roman" pitchFamily="18" charset="0"/>
              </a:rPr>
              <a:t>J.	Project Completion Report And Instructions </a:t>
            </a:r>
            <a:r>
              <a:rPr lang="en-US" altLang="en-US" sz="1850" b="1" dirty="0">
                <a:solidFill>
                  <a:srgbClr val="FF0000"/>
                </a:solidFill>
                <a:ea typeface="Times New Roman" pitchFamily="18" charset="0"/>
              </a:rPr>
              <a:t>revised </a:t>
            </a:r>
            <a:r>
              <a:rPr lang="en-US" altLang="en-US" sz="1850" b="1" dirty="0" smtClean="0">
                <a:ea typeface="Times New Roman" pitchFamily="18" charset="0"/>
              </a:rPr>
              <a:t>	</a:t>
            </a:r>
          </a:p>
          <a:p>
            <a:pPr marL="0" lvl="0" indent="0" algn="just">
              <a:buNone/>
              <a:tabLst>
                <a:tab pos="342900" algn="l"/>
              </a:tabLst>
            </a:pPr>
            <a:r>
              <a:rPr lang="en-US" altLang="en-US" sz="1850" b="1" dirty="0" smtClean="0">
                <a:ea typeface="Times New Roman" pitchFamily="18" charset="0"/>
              </a:rPr>
              <a:t>K.	Replenishment Request Form </a:t>
            </a:r>
            <a:r>
              <a:rPr lang="en-US" altLang="en-US" sz="1850" b="1" dirty="0">
                <a:solidFill>
                  <a:srgbClr val="FF0000"/>
                </a:solidFill>
                <a:ea typeface="Times New Roman" pitchFamily="18" charset="0"/>
              </a:rPr>
              <a:t>revised </a:t>
            </a:r>
            <a:r>
              <a:rPr lang="en-US" altLang="en-US" sz="1850" b="1" dirty="0" smtClean="0">
                <a:ea typeface="Times New Roman" pitchFamily="18" charset="0"/>
              </a:rPr>
              <a:t>	</a:t>
            </a:r>
          </a:p>
          <a:p>
            <a:pPr marL="0" lvl="0" indent="0" algn="just">
              <a:buNone/>
              <a:tabLst>
                <a:tab pos="342900" algn="l"/>
              </a:tabLst>
            </a:pPr>
            <a:r>
              <a:rPr lang="en-US" altLang="en-US" sz="1850" b="1" dirty="0" smtClean="0">
                <a:ea typeface="Times New Roman" pitchFamily="18" charset="0"/>
              </a:rPr>
              <a:t>L.	Traffic Count Validation/Instructions </a:t>
            </a:r>
            <a:r>
              <a:rPr lang="en-US" altLang="en-US" sz="1850" b="1" dirty="0" smtClean="0">
                <a:solidFill>
                  <a:srgbClr val="FF0000"/>
                </a:solidFill>
                <a:ea typeface="Times New Roman" pitchFamily="18" charset="0"/>
              </a:rPr>
              <a:t>new</a:t>
            </a:r>
            <a:r>
              <a:rPr lang="en-US" altLang="en-US" sz="1850" b="1" dirty="0" smtClean="0">
                <a:ea typeface="Times New Roman" pitchFamily="18" charset="0"/>
              </a:rPr>
              <a:t>	</a:t>
            </a:r>
          </a:p>
          <a:p>
            <a:pPr marL="0" lvl="0" indent="0" algn="just">
              <a:buNone/>
              <a:tabLst>
                <a:tab pos="342900" algn="l"/>
              </a:tabLst>
            </a:pPr>
            <a:r>
              <a:rPr lang="en-US" altLang="en-US" sz="1850" b="1" dirty="0" smtClean="0">
                <a:ea typeface="Times New Roman" pitchFamily="18" charset="0"/>
              </a:rPr>
              <a:t>M.	Stream Crossing Evaluation/Instructions </a:t>
            </a:r>
            <a:r>
              <a:rPr lang="en-US" altLang="en-US" sz="1850" b="1" dirty="0">
                <a:solidFill>
                  <a:srgbClr val="FF0000"/>
                </a:solidFill>
                <a:ea typeface="Times New Roman" pitchFamily="18" charset="0"/>
              </a:rPr>
              <a:t>new</a:t>
            </a:r>
            <a:endParaRPr lang="en-US" altLang="en-US" sz="1850" b="1" dirty="0" smtClean="0">
              <a:ea typeface="Times New Roman" pitchFamily="18" charset="0"/>
            </a:endParaRPr>
          </a:p>
          <a:p>
            <a:pPr marL="0" lvl="0" indent="0" algn="just">
              <a:buNone/>
              <a:tabLst>
                <a:tab pos="342900" algn="l"/>
              </a:tabLst>
            </a:pPr>
            <a:r>
              <a:rPr lang="en-US" altLang="en-US" sz="1850" b="1" dirty="0" smtClean="0">
                <a:ea typeface="Times New Roman" pitchFamily="18" charset="0"/>
              </a:rPr>
              <a:t>N.	DSA Specification And Certification</a:t>
            </a:r>
          </a:p>
          <a:p>
            <a:pPr marL="0" lvl="0" indent="0" algn="just">
              <a:buNone/>
              <a:tabLst>
                <a:tab pos="342900" algn="l"/>
              </a:tabLst>
            </a:pPr>
            <a:r>
              <a:rPr lang="en-US" altLang="en-US" sz="1850" b="1" dirty="0" smtClean="0">
                <a:ea typeface="Times New Roman" pitchFamily="18" charset="0"/>
              </a:rPr>
              <a:t>O.	Off Row Consent Form </a:t>
            </a:r>
            <a:r>
              <a:rPr lang="en-US" altLang="en-US" sz="1850" b="1" dirty="0">
                <a:solidFill>
                  <a:srgbClr val="FF0000"/>
                </a:solidFill>
                <a:ea typeface="Times New Roman" pitchFamily="18" charset="0"/>
              </a:rPr>
              <a:t>new </a:t>
            </a:r>
            <a:r>
              <a:rPr lang="en-US" altLang="en-US" sz="1850" b="1" dirty="0" smtClean="0">
                <a:ea typeface="Times New Roman" pitchFamily="18" charset="0"/>
              </a:rPr>
              <a:t>	</a:t>
            </a:r>
          </a:p>
          <a:p>
            <a:pPr marL="0" lvl="0" indent="0" algn="just">
              <a:buNone/>
              <a:tabLst>
                <a:tab pos="342900" algn="l"/>
              </a:tabLst>
            </a:pPr>
            <a:r>
              <a:rPr lang="en-US" altLang="en-US" sz="1850" b="1" dirty="0" smtClean="0">
                <a:ea typeface="Times New Roman" pitchFamily="18" charset="0"/>
              </a:rPr>
              <a:t>P.	QAQC Documents</a:t>
            </a:r>
          </a:p>
          <a:p>
            <a:pPr marL="0" lvl="0" indent="0" algn="just">
              <a:buNone/>
              <a:tabLst>
                <a:tab pos="342900" algn="l"/>
              </a:tabLst>
            </a:pPr>
            <a:r>
              <a:rPr lang="en-US" altLang="en-US" sz="1850" b="1" dirty="0" smtClean="0">
                <a:ea typeface="Times New Roman" pitchFamily="18" charset="0"/>
              </a:rPr>
              <a:t>Q.	Project Ranking Criteria	</a:t>
            </a:r>
          </a:p>
          <a:p>
            <a:pPr marL="0" lvl="0" indent="0" algn="just">
              <a:buNone/>
              <a:tabLst>
                <a:tab pos="342900" algn="l"/>
              </a:tabLst>
            </a:pPr>
            <a:r>
              <a:rPr lang="en-US" altLang="en-US" sz="1850" b="1" dirty="0" smtClean="0">
                <a:ea typeface="Times New Roman" pitchFamily="18" charset="0"/>
              </a:rPr>
              <a:t>R.	Allocation Formula Details</a:t>
            </a:r>
          </a:p>
          <a:p>
            <a:pPr marL="0" lvl="0" indent="0" algn="just">
              <a:buNone/>
              <a:tabLst>
                <a:tab pos="342900" algn="l"/>
              </a:tabLst>
            </a:pPr>
            <a:r>
              <a:rPr lang="en-US" altLang="en-US" sz="1850" b="1" dirty="0" smtClean="0">
                <a:ea typeface="Times New Roman" pitchFamily="18" charset="0"/>
              </a:rPr>
              <a:t>S.	Definitions</a:t>
            </a:r>
          </a:p>
          <a:p>
            <a:pPr marL="0" lvl="0" indent="0" algn="just">
              <a:buNone/>
              <a:tabLst>
                <a:tab pos="342900" algn="l"/>
              </a:tabLst>
            </a:pPr>
            <a:r>
              <a:rPr lang="en-US" altLang="en-US" sz="1850" b="1" dirty="0" smtClean="0">
                <a:ea typeface="Times New Roman" pitchFamily="18" charset="0"/>
              </a:rPr>
              <a:t>T.	Contact Information	</a:t>
            </a:r>
            <a:endParaRPr lang="en-US" altLang="en-US" sz="1850" b="1" dirty="0">
              <a:ea typeface="Times New Roman" pitchFamily="18" charset="0"/>
            </a:endParaRPr>
          </a:p>
        </p:txBody>
      </p:sp>
    </p:spTree>
    <p:extLst>
      <p:ext uri="{BB962C8B-B14F-4D97-AF65-F5344CB8AC3E}">
        <p14:creationId xmlns:p14="http://schemas.microsoft.com/office/powerpoint/2010/main" val="922100742"/>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7.4 Traffic Counts on LVRs</a:t>
            </a:r>
          </a:p>
        </p:txBody>
      </p:sp>
      <p:sp>
        <p:nvSpPr>
          <p:cNvPr id="3" name="Subtitle 2"/>
          <p:cNvSpPr>
            <a:spLocks noGrp="1"/>
          </p:cNvSpPr>
          <p:nvPr>
            <p:ph type="subTitle" idx="1"/>
          </p:nvPr>
        </p:nvSpPr>
        <p:spPr>
          <a:xfrm>
            <a:off x="304800" y="533400"/>
            <a:ext cx="8229600" cy="5791200"/>
          </a:xfrm>
        </p:spPr>
        <p:txBody>
          <a:bodyPr>
            <a:normAutofit/>
          </a:bodyPr>
          <a:lstStyle/>
          <a:p>
            <a:pPr marL="0" lvl="0" indent="0">
              <a:buNone/>
            </a:pPr>
            <a:r>
              <a:rPr lang="en-US" sz="3200" b="1" u="sng" kern="1200" dirty="0" smtClean="0">
                <a:solidFill>
                  <a:schemeClr val="tx1"/>
                </a:solidFill>
                <a:effectLst/>
                <a:latin typeface="+mn-lt"/>
                <a:ea typeface="+mn-ea"/>
                <a:cs typeface="+mn-cs"/>
              </a:rPr>
              <a:t>Level 1 Counts</a:t>
            </a:r>
          </a:p>
          <a:p>
            <a:endParaRPr lang="en-US" dirty="0" smtClean="0"/>
          </a:p>
          <a:p>
            <a:r>
              <a:rPr lang="en-US" b="1" u="sng" dirty="0" smtClean="0"/>
              <a:t>2-hour </a:t>
            </a:r>
            <a:r>
              <a:rPr lang="en-US" dirty="0" smtClean="0"/>
              <a:t>Manual, video, or counter.</a:t>
            </a:r>
          </a:p>
          <a:p>
            <a:endParaRPr lang="en-US" dirty="0" smtClean="0"/>
          </a:p>
          <a:p>
            <a:r>
              <a:rPr lang="en-US" sz="3200" kern="1200" dirty="0" smtClean="0">
                <a:solidFill>
                  <a:schemeClr val="tx1"/>
                </a:solidFill>
                <a:effectLst/>
                <a:latin typeface="+mn-lt"/>
                <a:ea typeface="+mn-ea"/>
                <a:cs typeface="+mn-cs"/>
              </a:rPr>
              <a:t>Seasonal, day of week, and time constraints.</a:t>
            </a:r>
          </a:p>
          <a:p>
            <a:endParaRPr lang="en-US" dirty="0"/>
          </a:p>
          <a:p>
            <a:r>
              <a:rPr lang="en-US" sz="3200" kern="1200" dirty="0" smtClean="0">
                <a:solidFill>
                  <a:schemeClr val="tx1"/>
                </a:solidFill>
                <a:effectLst/>
                <a:latin typeface="+mn-lt"/>
                <a:ea typeface="+mn-ea"/>
                <a:cs typeface="+mn-cs"/>
              </a:rPr>
              <a:t>Provides an overestimate, so may not necessarily eliminate a site.</a:t>
            </a:r>
          </a:p>
        </p:txBody>
      </p:sp>
      <p:sp>
        <p:nvSpPr>
          <p:cNvPr id="4" name="TextBox 3"/>
          <p:cNvSpPr txBox="1"/>
          <p:nvPr/>
        </p:nvSpPr>
        <p:spPr>
          <a:xfrm>
            <a:off x="533400" y="3349823"/>
            <a:ext cx="2503442" cy="307777"/>
          </a:xfrm>
          <a:prstGeom prst="rect">
            <a:avLst/>
          </a:prstGeom>
          <a:noFill/>
        </p:spPr>
        <p:txBody>
          <a:bodyPr wrap="none" rtlCol="0">
            <a:spAutoFit/>
          </a:bodyPr>
          <a:lstStyle/>
          <a:p>
            <a:r>
              <a:rPr lang="en-US" sz="1400" dirty="0" smtClean="0"/>
              <a:t>(March 1 through Thanksgiving)</a:t>
            </a:r>
            <a:endParaRPr lang="en-US" sz="1400"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1150924011"/>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7.4 Traffic Counts on LVRs</a:t>
            </a:r>
          </a:p>
        </p:txBody>
      </p:sp>
      <p:sp>
        <p:nvSpPr>
          <p:cNvPr id="3" name="Subtitle 2"/>
          <p:cNvSpPr>
            <a:spLocks noGrp="1"/>
          </p:cNvSpPr>
          <p:nvPr>
            <p:ph type="subTitle" idx="1"/>
          </p:nvPr>
        </p:nvSpPr>
        <p:spPr>
          <a:xfrm>
            <a:off x="304800" y="533400"/>
            <a:ext cx="8229600" cy="5791200"/>
          </a:xfrm>
        </p:spPr>
        <p:txBody>
          <a:bodyPr>
            <a:normAutofit/>
          </a:bodyPr>
          <a:lstStyle/>
          <a:p>
            <a:pPr marL="0" lvl="0" indent="0">
              <a:buNone/>
            </a:pPr>
            <a:r>
              <a:rPr lang="en-US" sz="3200" b="1" u="sng" kern="1200" dirty="0" smtClean="0">
                <a:solidFill>
                  <a:schemeClr val="tx1"/>
                </a:solidFill>
                <a:effectLst/>
                <a:latin typeface="+mn-lt"/>
                <a:ea typeface="+mn-ea"/>
                <a:cs typeface="+mn-cs"/>
              </a:rPr>
              <a:t>Level 2 Counts</a:t>
            </a:r>
          </a:p>
          <a:p>
            <a:endParaRPr lang="en-US" dirty="0" smtClean="0"/>
          </a:p>
          <a:p>
            <a:r>
              <a:rPr lang="en-US" b="1" u="sng" dirty="0" smtClean="0"/>
              <a:t>24-hour</a:t>
            </a:r>
            <a:r>
              <a:rPr lang="en-US" dirty="0" smtClean="0"/>
              <a:t> automatic counter.</a:t>
            </a:r>
          </a:p>
          <a:p>
            <a:endParaRPr lang="en-US" dirty="0" smtClean="0"/>
          </a:p>
          <a:p>
            <a:r>
              <a:rPr lang="en-US" sz="3200" kern="1200" dirty="0" smtClean="0">
                <a:solidFill>
                  <a:schemeClr val="tx1"/>
                </a:solidFill>
                <a:effectLst/>
                <a:latin typeface="+mn-lt"/>
                <a:ea typeface="+mn-ea"/>
                <a:cs typeface="+mn-cs"/>
              </a:rPr>
              <a:t>Seasonal, day of week, and time constraints.</a:t>
            </a:r>
          </a:p>
          <a:p>
            <a:endParaRPr lang="en-US" dirty="0"/>
          </a:p>
          <a:p>
            <a:r>
              <a:rPr lang="en-US" sz="3200" kern="1200" dirty="0" smtClean="0">
                <a:solidFill>
                  <a:schemeClr val="tx1"/>
                </a:solidFill>
                <a:effectLst/>
                <a:latin typeface="+mn-lt"/>
                <a:ea typeface="+mn-ea"/>
                <a:cs typeface="+mn-cs"/>
              </a:rPr>
              <a:t>~$100-$300 each contracted</a:t>
            </a:r>
          </a:p>
          <a:p>
            <a:endParaRPr lang="en-US" sz="3200" kern="1200" dirty="0" smtClean="0">
              <a:solidFill>
                <a:schemeClr val="tx1"/>
              </a:solidFill>
              <a:effectLst/>
              <a:latin typeface="+mn-lt"/>
              <a:ea typeface="+mn-ea"/>
              <a:cs typeface="+mn-cs"/>
            </a:endParaRPr>
          </a:p>
        </p:txBody>
      </p:sp>
      <p:sp>
        <p:nvSpPr>
          <p:cNvPr id="4" name="TextBox 3"/>
          <p:cNvSpPr txBox="1"/>
          <p:nvPr/>
        </p:nvSpPr>
        <p:spPr>
          <a:xfrm>
            <a:off x="533400" y="3349823"/>
            <a:ext cx="2503442" cy="307777"/>
          </a:xfrm>
          <a:prstGeom prst="rect">
            <a:avLst/>
          </a:prstGeom>
          <a:noFill/>
        </p:spPr>
        <p:txBody>
          <a:bodyPr wrap="none" rtlCol="0">
            <a:spAutoFit/>
          </a:bodyPr>
          <a:lstStyle/>
          <a:p>
            <a:r>
              <a:rPr lang="en-US" sz="1400" dirty="0" smtClean="0"/>
              <a:t>(March 1 through Thanksgiving)</a:t>
            </a:r>
            <a:endParaRPr lang="en-US" sz="1400"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3871274873"/>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xtBox 13"/>
          <p:cNvSpPr txBox="1"/>
          <p:nvPr/>
        </p:nvSpPr>
        <p:spPr>
          <a:xfrm>
            <a:off x="-25400" y="-12700"/>
            <a:ext cx="4064000" cy="5247590"/>
          </a:xfrm>
          <a:prstGeom prst="rect">
            <a:avLst/>
          </a:prstGeom>
          <a:noFill/>
        </p:spPr>
        <p:txBody>
          <a:bodyPr wrap="square" rtlCol="0">
            <a:spAutoFit/>
          </a:bodyPr>
          <a:lstStyle/>
          <a:p>
            <a:pPr algn="ctr"/>
            <a:r>
              <a:rPr lang="en-US" sz="3200" b="1" u="sng" dirty="0">
                <a:solidFill>
                  <a:srgbClr val="FFFF00"/>
                </a:solidFill>
              </a:rPr>
              <a:t>Traffic Count </a:t>
            </a:r>
            <a:br>
              <a:rPr lang="en-US" sz="3200" b="1" u="sng" dirty="0">
                <a:solidFill>
                  <a:srgbClr val="FFFF00"/>
                </a:solidFill>
              </a:rPr>
            </a:br>
            <a:r>
              <a:rPr lang="en-US" sz="3200" b="1" u="sng" dirty="0">
                <a:solidFill>
                  <a:srgbClr val="FFFF00"/>
                </a:solidFill>
              </a:rPr>
              <a:t>Validation Form</a:t>
            </a:r>
            <a:r>
              <a:rPr lang="en-US" sz="3200" b="1" dirty="0">
                <a:solidFill>
                  <a:srgbClr val="FFFF00"/>
                </a:solidFill>
              </a:rPr>
              <a:t>:</a:t>
            </a:r>
          </a:p>
          <a:p>
            <a:endParaRPr lang="en-US" sz="3200" b="1" u="sng" dirty="0">
              <a:solidFill>
                <a:srgbClr val="FF0000"/>
              </a:solidFill>
            </a:endParaRPr>
          </a:p>
          <a:p>
            <a:pPr marL="635000" lvl="1" indent="-342900">
              <a:buFont typeface="Arial" panose="020B0604020202020204" pitchFamily="34" charset="0"/>
              <a:buChar char="•"/>
            </a:pPr>
            <a:r>
              <a:rPr lang="en-US" sz="2800" dirty="0">
                <a:solidFill>
                  <a:prstClr val="white"/>
                </a:solidFill>
              </a:rPr>
              <a:t>Standard form</a:t>
            </a:r>
          </a:p>
          <a:p>
            <a:pPr marL="635000" lvl="1" indent="-342900">
              <a:buFont typeface="Arial" panose="020B0604020202020204" pitchFamily="34" charset="0"/>
              <a:buChar char="•"/>
            </a:pPr>
            <a:endParaRPr lang="en-US" sz="2800" dirty="0">
              <a:solidFill>
                <a:prstClr val="white"/>
              </a:solidFill>
            </a:endParaRPr>
          </a:p>
          <a:p>
            <a:pPr marL="635000" lvl="1" indent="-342900">
              <a:buFont typeface="Arial" panose="020B0604020202020204" pitchFamily="34" charset="0"/>
              <a:buChar char="•"/>
            </a:pPr>
            <a:r>
              <a:rPr lang="en-US" sz="2800" dirty="0">
                <a:solidFill>
                  <a:prstClr val="white"/>
                </a:solidFill>
              </a:rPr>
              <a:t>Keep with project files.</a:t>
            </a:r>
          </a:p>
          <a:p>
            <a:pPr marL="117475" lvl="2"/>
            <a:endParaRPr lang="en-US" sz="2400" i="1" dirty="0">
              <a:solidFill>
                <a:prstClr val="black"/>
              </a:solidFill>
            </a:endParaRPr>
          </a:p>
          <a:p>
            <a:pPr algn="just"/>
            <a:endParaRPr lang="en-US" sz="2000" b="1" i="1" u="sng" dirty="0">
              <a:solidFill>
                <a:srgbClr val="FF0000"/>
              </a:solidFill>
            </a:endParaRPr>
          </a:p>
          <a:p>
            <a:r>
              <a:rPr lang="en-US" sz="1500" dirty="0">
                <a:solidFill>
                  <a:prstClr val="black"/>
                </a:solidFill>
              </a:rPr>
              <a:t> </a:t>
            </a:r>
            <a:r>
              <a:rPr lang="en-US" sz="1500" b="1" dirty="0">
                <a:solidFill>
                  <a:prstClr val="black"/>
                </a:solidFill>
              </a:rPr>
              <a:t> </a:t>
            </a:r>
          </a:p>
          <a:p>
            <a:pPr marL="693738" lvl="1" indent="-236538">
              <a:buFont typeface="Arial" panose="020B0604020202020204" pitchFamily="34" charset="0"/>
              <a:buChar char="•"/>
            </a:pPr>
            <a:endParaRPr lang="en-US" sz="2800" dirty="0">
              <a:solidFill>
                <a:prstClr val="black"/>
              </a:solidFill>
            </a:endParaRPr>
          </a:p>
          <a:p>
            <a:pPr marL="693738" lvl="1" indent="-236538">
              <a:buFont typeface="Arial" panose="020B0604020202020204" pitchFamily="34" charset="0"/>
              <a:buChar char="•"/>
            </a:pPr>
            <a:endParaRPr lang="en-US" sz="2800" dirty="0">
              <a:solidFill>
                <a:prstClr val="black"/>
              </a:solidFill>
            </a:endParaRPr>
          </a:p>
          <a:p>
            <a:pPr marL="693738" lvl="1" indent="-236538">
              <a:buFont typeface="Arial" panose="020B0604020202020204" pitchFamily="34" charset="0"/>
              <a:buChar char="•"/>
            </a:pPr>
            <a:endParaRPr lang="en-US" sz="1200" dirty="0">
              <a:solidFill>
                <a:prstClr val="black"/>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67292"/>
            <a:ext cx="5080000" cy="6816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14243" y="762000"/>
            <a:ext cx="2732286" cy="523220"/>
          </a:xfrm>
          <a:prstGeom prst="rect">
            <a:avLst/>
          </a:prstGeom>
          <a:solidFill>
            <a:srgbClr val="FFFF00"/>
          </a:solidFill>
          <a:ln>
            <a:solidFill>
              <a:srgbClr val="FF0000"/>
            </a:solidFill>
          </a:ln>
        </p:spPr>
        <p:txBody>
          <a:bodyPr wrap="none" rtlCol="0">
            <a:spAutoFit/>
          </a:bodyPr>
          <a:lstStyle/>
          <a:p>
            <a:r>
              <a:rPr lang="en-US" sz="2800" dirty="0" smtClean="0">
                <a:solidFill>
                  <a:srgbClr val="FF0000"/>
                </a:solidFill>
              </a:rPr>
              <a:t>Road Information</a:t>
            </a:r>
            <a:endParaRPr lang="en-US" sz="2800" dirty="0">
              <a:solidFill>
                <a:srgbClr val="FF0000"/>
              </a:solidFill>
            </a:endParaRPr>
          </a:p>
        </p:txBody>
      </p:sp>
      <p:sp>
        <p:nvSpPr>
          <p:cNvPr id="9" name="TextBox 8"/>
          <p:cNvSpPr txBox="1"/>
          <p:nvPr/>
        </p:nvSpPr>
        <p:spPr>
          <a:xfrm>
            <a:off x="5214243" y="1905000"/>
            <a:ext cx="3653051" cy="523220"/>
          </a:xfrm>
          <a:prstGeom prst="rect">
            <a:avLst/>
          </a:prstGeom>
          <a:solidFill>
            <a:srgbClr val="FFFF00"/>
          </a:solidFill>
          <a:ln>
            <a:solidFill>
              <a:srgbClr val="FF0000"/>
            </a:solidFill>
          </a:ln>
        </p:spPr>
        <p:txBody>
          <a:bodyPr wrap="none" rtlCol="0">
            <a:spAutoFit/>
          </a:bodyPr>
          <a:lstStyle/>
          <a:p>
            <a:r>
              <a:rPr lang="en-US" sz="2800" dirty="0" smtClean="0">
                <a:solidFill>
                  <a:srgbClr val="FF0000"/>
                </a:solidFill>
              </a:rPr>
              <a:t>Use Existing Traffic Data</a:t>
            </a:r>
            <a:endParaRPr lang="en-US" sz="2800" dirty="0">
              <a:solidFill>
                <a:srgbClr val="FF0000"/>
              </a:solidFill>
            </a:endParaRPr>
          </a:p>
        </p:txBody>
      </p:sp>
      <p:sp>
        <p:nvSpPr>
          <p:cNvPr id="10" name="TextBox 9"/>
          <p:cNvSpPr txBox="1"/>
          <p:nvPr/>
        </p:nvSpPr>
        <p:spPr>
          <a:xfrm>
            <a:off x="5214243" y="2952125"/>
            <a:ext cx="2150973" cy="523220"/>
          </a:xfrm>
          <a:prstGeom prst="rect">
            <a:avLst/>
          </a:prstGeom>
          <a:solidFill>
            <a:srgbClr val="FFFF00"/>
          </a:solidFill>
          <a:ln>
            <a:solidFill>
              <a:srgbClr val="FF0000"/>
            </a:solidFill>
          </a:ln>
        </p:spPr>
        <p:txBody>
          <a:bodyPr wrap="none" rtlCol="0">
            <a:spAutoFit/>
          </a:bodyPr>
          <a:lstStyle/>
          <a:p>
            <a:r>
              <a:rPr lang="en-US" sz="2800" dirty="0" smtClean="0">
                <a:solidFill>
                  <a:srgbClr val="FF0000"/>
                </a:solidFill>
              </a:rPr>
              <a:t>Level 1 Count</a:t>
            </a:r>
            <a:endParaRPr lang="en-US" sz="2800" dirty="0">
              <a:solidFill>
                <a:srgbClr val="FF0000"/>
              </a:solidFill>
            </a:endParaRPr>
          </a:p>
        </p:txBody>
      </p:sp>
      <p:sp>
        <p:nvSpPr>
          <p:cNvPr id="11" name="TextBox 10"/>
          <p:cNvSpPr txBox="1"/>
          <p:nvPr/>
        </p:nvSpPr>
        <p:spPr>
          <a:xfrm>
            <a:off x="5214243" y="4419600"/>
            <a:ext cx="2150973" cy="523220"/>
          </a:xfrm>
          <a:prstGeom prst="rect">
            <a:avLst/>
          </a:prstGeom>
          <a:solidFill>
            <a:srgbClr val="FFFF00"/>
          </a:solidFill>
          <a:ln>
            <a:solidFill>
              <a:srgbClr val="FF0000"/>
            </a:solidFill>
          </a:ln>
        </p:spPr>
        <p:txBody>
          <a:bodyPr wrap="none" rtlCol="0">
            <a:spAutoFit/>
          </a:bodyPr>
          <a:lstStyle/>
          <a:p>
            <a:r>
              <a:rPr lang="en-US" sz="2800" dirty="0" smtClean="0">
                <a:solidFill>
                  <a:srgbClr val="FF0000"/>
                </a:solidFill>
              </a:rPr>
              <a:t>Level 2 Count</a:t>
            </a:r>
            <a:endParaRPr lang="en-US" sz="2800" dirty="0">
              <a:solidFill>
                <a:srgbClr val="FF0000"/>
              </a:solidFill>
            </a:endParaRPr>
          </a:p>
        </p:txBody>
      </p:sp>
      <p:sp>
        <p:nvSpPr>
          <p:cNvPr id="12" name="TextBox 11"/>
          <p:cNvSpPr txBox="1"/>
          <p:nvPr/>
        </p:nvSpPr>
        <p:spPr>
          <a:xfrm>
            <a:off x="5214243" y="5943600"/>
            <a:ext cx="1640898" cy="523220"/>
          </a:xfrm>
          <a:prstGeom prst="rect">
            <a:avLst/>
          </a:prstGeom>
          <a:solidFill>
            <a:srgbClr val="FFFF00"/>
          </a:solidFill>
          <a:ln>
            <a:solidFill>
              <a:srgbClr val="FF0000"/>
            </a:solidFill>
          </a:ln>
        </p:spPr>
        <p:txBody>
          <a:bodyPr wrap="none" rtlCol="0">
            <a:spAutoFit/>
          </a:bodyPr>
          <a:lstStyle/>
          <a:p>
            <a:r>
              <a:rPr lang="en-US" sz="2800" dirty="0" smtClean="0">
                <a:solidFill>
                  <a:srgbClr val="FF0000"/>
                </a:solidFill>
              </a:rPr>
              <a:t>Validation</a:t>
            </a:r>
            <a:endParaRPr lang="en-US" sz="2800" dirty="0">
              <a:solidFill>
                <a:srgbClr val="FF0000"/>
              </a:solidFill>
            </a:endParaRPr>
          </a:p>
        </p:txBody>
      </p:sp>
      <p:sp>
        <p:nvSpPr>
          <p:cNvPr id="13" name="Rounded Rectangle 12"/>
          <p:cNvSpPr/>
          <p:nvPr/>
        </p:nvSpPr>
        <p:spPr>
          <a:xfrm>
            <a:off x="533400" y="3761809"/>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a:t>
            </a:r>
            <a:r>
              <a:rPr lang="en-US" sz="2800" b="1" dirty="0" smtClean="0">
                <a:solidFill>
                  <a:sysClr val="windowText" lastClr="000000"/>
                </a:solidFill>
              </a:rPr>
              <a:t>L</a:t>
            </a:r>
            <a:endParaRPr lang="en-US" sz="2800" b="1" dirty="0">
              <a:solidFill>
                <a:sysClr val="windowText" lastClr="000000"/>
              </a:solidFill>
            </a:endParaRPr>
          </a:p>
          <a:p>
            <a:pPr algn="ctr"/>
            <a:r>
              <a:rPr lang="en-US" sz="2000" b="1" dirty="0">
                <a:solidFill>
                  <a:sysClr val="windowText" lastClr="000000"/>
                </a:solidFill>
              </a:rPr>
              <a:t> in manual</a:t>
            </a:r>
            <a:endParaRPr lang="en-US" sz="2000" dirty="0">
              <a:solidFill>
                <a:sysClr val="windowText" lastClr="000000"/>
              </a:solidFill>
            </a:endParaRPr>
          </a:p>
        </p:txBody>
      </p:sp>
    </p:spTree>
    <p:extLst>
      <p:ext uri="{BB962C8B-B14F-4D97-AF65-F5344CB8AC3E}">
        <p14:creationId xmlns:p14="http://schemas.microsoft.com/office/powerpoint/2010/main" val="3062807343"/>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7.4 Traffic Counts on LVRs</a:t>
            </a:r>
          </a:p>
        </p:txBody>
      </p:sp>
      <p:sp>
        <p:nvSpPr>
          <p:cNvPr id="3" name="Subtitle 2"/>
          <p:cNvSpPr>
            <a:spLocks noGrp="1"/>
          </p:cNvSpPr>
          <p:nvPr>
            <p:ph type="subTitle" idx="1"/>
          </p:nvPr>
        </p:nvSpPr>
        <p:spPr>
          <a:xfrm>
            <a:off x="304800" y="685800"/>
            <a:ext cx="8229600" cy="5791200"/>
          </a:xfrm>
        </p:spPr>
        <p:txBody>
          <a:bodyPr>
            <a:normAutofit fontScale="92500" lnSpcReduction="10000"/>
          </a:bodyPr>
          <a:lstStyle/>
          <a:p>
            <a:pPr marL="0" lvl="0" indent="0">
              <a:buNone/>
            </a:pPr>
            <a:r>
              <a:rPr lang="en-US" dirty="0"/>
              <a:t>Conservation Districts may, at their discretion, use administrative and education funding to facilitate or support traffic counts for applicants. </a:t>
            </a:r>
          </a:p>
          <a:p>
            <a:pPr marL="457200" lvl="0" indent="-457200"/>
            <a:r>
              <a:rPr lang="en-US" dirty="0"/>
              <a:t>Buying and loaning counters.</a:t>
            </a:r>
          </a:p>
          <a:p>
            <a:pPr marL="457200" lvl="0" indent="-457200"/>
            <a:r>
              <a:rPr lang="en-US" dirty="0"/>
              <a:t>Paying for third party counts. </a:t>
            </a:r>
          </a:p>
          <a:p>
            <a:pPr lvl="0"/>
            <a:endParaRPr lang="en-US" dirty="0"/>
          </a:p>
          <a:p>
            <a:pPr marL="0" lvl="0" indent="0">
              <a:buNone/>
            </a:pPr>
            <a:r>
              <a:rPr lang="en-US" dirty="0"/>
              <a:t>Districts should insure that all potential applicants have equal access to any traffic count facilitation measures they may employ.</a:t>
            </a:r>
          </a:p>
          <a:p>
            <a:pPr lvl="1"/>
            <a:endParaRPr lang="en-US" sz="3200" dirty="0">
              <a:solidFill>
                <a:prstClr val="black"/>
              </a:solidFill>
            </a:endParaRPr>
          </a:p>
          <a:p>
            <a:pPr marL="460375" lvl="2" indent="-342900"/>
            <a:endParaRPr lang="en-US" i="1" dirty="0">
              <a:solidFill>
                <a:prstClr val="black"/>
              </a:solidFill>
            </a:endParaRPr>
          </a:p>
          <a:p>
            <a:pPr algn="just"/>
            <a:endParaRPr lang="en-US" sz="2000" b="1" i="1" u="sng" dirty="0">
              <a:solidFill>
                <a:srgbClr val="FF0000"/>
              </a:solidFill>
            </a:endParaRPr>
          </a:p>
          <a:p>
            <a:r>
              <a:rPr lang="en-US" sz="1500" dirty="0">
                <a:solidFill>
                  <a:prstClr val="black"/>
                </a:solidFill>
              </a:rPr>
              <a:t> </a:t>
            </a:r>
            <a:r>
              <a:rPr lang="en-US" sz="1500" b="1" dirty="0">
                <a:solidFill>
                  <a:prstClr val="black"/>
                </a:solidFill>
              </a:rPr>
              <a:t> </a:t>
            </a:r>
          </a:p>
          <a:p>
            <a:pPr marL="693738" lvl="1" indent="-236538">
              <a:buFont typeface="Arial" panose="020B0604020202020204" pitchFamily="34" charset="0"/>
              <a:buChar char="•"/>
            </a:pPr>
            <a:endParaRPr lang="en-US" dirty="0">
              <a:solidFill>
                <a:prstClr val="black"/>
              </a:solidFill>
            </a:endParaRPr>
          </a:p>
          <a:p>
            <a:pPr marL="693738" lvl="1" indent="-236538">
              <a:buFont typeface="Arial" panose="020B0604020202020204" pitchFamily="34" charset="0"/>
              <a:buChar char="•"/>
            </a:pPr>
            <a:endParaRPr lang="en-US" dirty="0">
              <a:solidFill>
                <a:prstClr val="black"/>
              </a:solidFill>
            </a:endParaRPr>
          </a:p>
          <a:p>
            <a:pPr marL="693738" lvl="1" indent="-236538">
              <a:buFont typeface="Arial" panose="020B0604020202020204" pitchFamily="34" charset="0"/>
              <a:buChar char="•"/>
            </a:pPr>
            <a:endParaRPr lang="en-US" sz="1200" dirty="0">
              <a:solidFill>
                <a:prstClr val="black"/>
              </a:solidFill>
            </a:endParaRPr>
          </a:p>
        </p:txBody>
      </p:sp>
      <p:sp>
        <p:nvSpPr>
          <p:cNvPr id="4" name="TextBox 3"/>
          <p:cNvSpPr txBox="1"/>
          <p:nvPr/>
        </p:nvSpPr>
        <p:spPr>
          <a:xfrm>
            <a:off x="2985163" y="5029200"/>
            <a:ext cx="5640583" cy="1200329"/>
          </a:xfrm>
          <a:prstGeom prst="rect">
            <a:avLst/>
          </a:prstGeom>
          <a:solidFill>
            <a:schemeClr val="tx2">
              <a:lumMod val="20000"/>
              <a:lumOff val="80000"/>
            </a:schemeClr>
          </a:solidFill>
          <a:ln w="28575">
            <a:solidFill>
              <a:schemeClr val="tx2">
                <a:lumMod val="75000"/>
              </a:schemeClr>
            </a:solidFill>
          </a:ln>
          <a:effectLst>
            <a:outerShdw blurRad="50800" dist="38100" dir="5400000" algn="t" rotWithShape="0">
              <a:prstClr val="black">
                <a:alpha val="40000"/>
              </a:prstClr>
            </a:outerShdw>
          </a:effectLst>
        </p:spPr>
        <p:txBody>
          <a:bodyPr wrap="none" rtlCol="0">
            <a:spAutoFit/>
          </a:bodyPr>
          <a:lstStyle/>
          <a:p>
            <a:pPr algn="ctr"/>
            <a:r>
              <a:rPr lang="en-US" sz="2400" b="1" dirty="0" smtClean="0"/>
              <a:t>Traffic Count Webinar Recorded 10/23/14</a:t>
            </a:r>
          </a:p>
          <a:p>
            <a:pPr algn="ctr"/>
            <a:r>
              <a:rPr lang="en-US" sz="2400" b="1" dirty="0" smtClean="0"/>
              <a:t>Recording and PowerPoint available online</a:t>
            </a:r>
          </a:p>
          <a:p>
            <a:pPr algn="ctr"/>
            <a:r>
              <a:rPr lang="en-US" sz="2400" b="1" dirty="0" smtClean="0">
                <a:hlinkClick r:id="rId3"/>
              </a:rPr>
              <a:t>www.dirtandgravelroads.org</a:t>
            </a:r>
            <a:r>
              <a:rPr lang="en-US" sz="2400" b="1" dirty="0" smtClean="0"/>
              <a:t> </a:t>
            </a:r>
            <a:endParaRPr lang="en-US" sz="2400" b="1"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7. Add. Policies</a:t>
            </a:r>
            <a:endParaRPr lang="en-US" dirty="0">
              <a:solidFill>
                <a:srgbClr val="FFFFCC"/>
              </a:solidFill>
            </a:endParaRPr>
          </a:p>
        </p:txBody>
      </p:sp>
    </p:spTree>
    <p:extLst>
      <p:ext uri="{BB962C8B-B14F-4D97-AF65-F5344CB8AC3E}">
        <p14:creationId xmlns:p14="http://schemas.microsoft.com/office/powerpoint/2010/main" val="3871274873"/>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Administrative Manual</a:t>
            </a:r>
            <a:endParaRPr lang="en-US" dirty="0"/>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smtClean="0">
                <a:solidFill>
                  <a:schemeClr val="bg1">
                    <a:lumMod val="50000"/>
                  </a:schemeClr>
                </a:solidFill>
              </a:rPr>
              <a:t>Introduction</a:t>
            </a:r>
          </a:p>
          <a:p>
            <a:pPr marL="514350" indent="-514350">
              <a:buFont typeface="+mj-lt"/>
              <a:buAutoNum type="arabicParenR"/>
            </a:pPr>
            <a:r>
              <a:rPr lang="en-US" sz="3600" b="1" dirty="0" smtClean="0">
                <a:solidFill>
                  <a:schemeClr val="bg1">
                    <a:lumMod val="50000"/>
                  </a:schemeClr>
                </a:solidFill>
              </a:rPr>
              <a:t>SCC Role</a:t>
            </a:r>
          </a:p>
          <a:p>
            <a:pPr marL="514350" indent="-514350">
              <a:buFont typeface="+mj-lt"/>
              <a:buAutoNum type="arabicParenR"/>
            </a:pPr>
            <a:r>
              <a:rPr lang="en-US" sz="3600" dirty="0" smtClean="0">
                <a:solidFill>
                  <a:schemeClr val="bg1">
                    <a:lumMod val="50000"/>
                  </a:schemeClr>
                </a:solidFill>
              </a:rPr>
              <a:t>Conservation District Role</a:t>
            </a:r>
          </a:p>
          <a:p>
            <a:pPr marL="514350" indent="-514350">
              <a:buFont typeface="+mj-lt"/>
              <a:buAutoNum type="arabicParenR"/>
            </a:pPr>
            <a:r>
              <a:rPr lang="en-US" sz="3600" dirty="0" smtClean="0">
                <a:solidFill>
                  <a:schemeClr val="bg1">
                    <a:lumMod val="50000"/>
                  </a:schemeClr>
                </a:solidFill>
              </a:rPr>
              <a:t>Quality Assurance Board</a:t>
            </a:r>
          </a:p>
          <a:p>
            <a:pPr marL="514350" indent="-514350">
              <a:buFont typeface="+mj-lt"/>
              <a:buAutoNum type="arabicParenR"/>
            </a:pPr>
            <a:r>
              <a:rPr lang="en-US" sz="3600" dirty="0" smtClean="0">
                <a:solidFill>
                  <a:schemeClr val="bg1">
                    <a:lumMod val="50000"/>
                  </a:schemeClr>
                </a:solidFill>
              </a:rPr>
              <a:t>Applicant Role</a:t>
            </a:r>
          </a:p>
          <a:p>
            <a:pPr marL="514350" indent="-514350">
              <a:buFont typeface="+mj-lt"/>
              <a:buAutoNum type="arabicParenR"/>
            </a:pPr>
            <a:r>
              <a:rPr lang="en-US" sz="3600" dirty="0" smtClean="0">
                <a:solidFill>
                  <a:schemeClr val="bg1">
                    <a:lumMod val="50000"/>
                  </a:schemeClr>
                </a:solidFill>
              </a:rPr>
              <a:t>Center for Dirt and Gravel Roads</a:t>
            </a:r>
          </a:p>
          <a:p>
            <a:pPr marL="514350" indent="-514350">
              <a:buFont typeface="+mj-lt"/>
              <a:buAutoNum type="arabicParenR"/>
            </a:pPr>
            <a:r>
              <a:rPr lang="en-US" sz="3600" dirty="0" smtClean="0">
                <a:solidFill>
                  <a:schemeClr val="bg1">
                    <a:lumMod val="50000"/>
                  </a:schemeClr>
                </a:solidFill>
              </a:rPr>
              <a:t>Additional</a:t>
            </a:r>
            <a:r>
              <a:rPr lang="en-US" sz="3600" baseline="0" dirty="0" smtClean="0">
                <a:solidFill>
                  <a:schemeClr val="bg1">
                    <a:lumMod val="50000"/>
                  </a:schemeClr>
                </a:solidFill>
              </a:rPr>
              <a:t> Policies</a:t>
            </a:r>
          </a:p>
          <a:p>
            <a:pPr marL="514350" indent="-514350">
              <a:buFont typeface="+mj-lt"/>
              <a:buAutoNum type="arabicParenR"/>
            </a:pPr>
            <a:r>
              <a:rPr lang="en-US" sz="3600" b="1" u="sng" baseline="0" dirty="0" smtClean="0">
                <a:solidFill>
                  <a:srgbClr val="FFFF00"/>
                </a:solidFill>
              </a:rPr>
              <a:t>Permits and Other Requirements</a:t>
            </a:r>
          </a:p>
          <a:p>
            <a:pPr marL="0" indent="0">
              <a:buFont typeface="+mj-lt"/>
              <a:buNone/>
            </a:pPr>
            <a:r>
              <a:rPr lang="en-US" sz="3600" b="1" baseline="0" dirty="0" smtClean="0">
                <a:solidFill>
                  <a:schemeClr val="bg1"/>
                </a:solidFill>
              </a:rPr>
              <a:t>Appendices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57199"/>
            <a:ext cx="2621666" cy="3416761"/>
          </a:xfrm>
          <a:prstGeom prst="rect">
            <a:avLst/>
          </a:prstGeom>
          <a:noFill/>
          <a:ln w="38100">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02795605"/>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Funny Slide</a:t>
            </a:r>
            <a:endParaRPr lang="en-US" dirty="0"/>
          </a:p>
        </p:txBody>
      </p:sp>
      <p:sp>
        <p:nvSpPr>
          <p:cNvPr id="5" name="Subtitle 4"/>
          <p:cNvSpPr>
            <a:spLocks noGrp="1"/>
          </p:cNvSpPr>
          <p:nvPr>
            <p:ph type="subTitle" idx="1"/>
          </p:nvPr>
        </p:nvSpPr>
        <p:spPr/>
        <p:txBody>
          <a:bodyPr/>
          <a:lstStyle/>
          <a:p>
            <a:endParaRPr lang="en-US"/>
          </a:p>
        </p:txBody>
      </p:sp>
      <p:pic>
        <p:nvPicPr>
          <p:cNvPr id="9" name="Picture 6" descr="http://drivesteady.com/wp-content/uploads/2012/01/funniest-road-signs-22.jpg"/>
          <p:cNvPicPr>
            <a:picLocks noChangeAspect="1" noChangeArrowheads="1"/>
          </p:cNvPicPr>
          <p:nvPr/>
        </p:nvPicPr>
        <p:blipFill rotWithShape="1">
          <a:blip r:embed="rId3">
            <a:extLst>
              <a:ext uri="{28A0092B-C50C-407E-A947-70E740481C1C}">
                <a14:useLocalDpi xmlns:a14="http://schemas.microsoft.com/office/drawing/2010/main" val="0"/>
              </a:ext>
            </a:extLst>
          </a:blip>
          <a:srcRect l="19565" r="11340"/>
          <a:stretch/>
        </p:blipFill>
        <p:spPr bwMode="auto">
          <a:xfrm>
            <a:off x="3200400" y="-18143"/>
            <a:ext cx="3512458" cy="65810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http://innocentenglish.com/may%202008%20funny%20signs/funny-road-sign.jpg"/>
          <p:cNvPicPr>
            <a:picLocks noChangeAspect="1" noChangeArrowheads="1"/>
          </p:cNvPicPr>
          <p:nvPr/>
        </p:nvPicPr>
        <p:blipFill rotWithShape="1">
          <a:blip r:embed="rId4">
            <a:extLst>
              <a:ext uri="{28A0092B-C50C-407E-A947-70E740481C1C}">
                <a14:useLocalDpi xmlns:a14="http://schemas.microsoft.com/office/drawing/2010/main" val="0"/>
              </a:ext>
            </a:extLst>
          </a:blip>
          <a:srcRect l="17948" r="19743" b="4255"/>
          <a:stretch/>
        </p:blipFill>
        <p:spPr bwMode="auto">
          <a:xfrm>
            <a:off x="0" y="0"/>
            <a:ext cx="2975429"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6581001"/>
            <a:ext cx="9208008" cy="276999"/>
          </a:xfrm>
          <a:prstGeom prst="rect">
            <a:avLst/>
          </a:prstGeom>
          <a:solidFill>
            <a:schemeClr val="tx1"/>
          </a:solidFill>
        </p:spPr>
        <p:txBody>
          <a:bodyPr wrap="square">
            <a:spAutoFit/>
          </a:bodyPr>
          <a:lstStyle/>
          <a:p>
            <a:r>
              <a:rPr lang="en-US" sz="1200" dirty="0" smtClean="0">
                <a:solidFill>
                  <a:schemeClr val="bg1"/>
                </a:solidFill>
              </a:rPr>
              <a:t>http://www.shiply.com/blog/uploaded_images</a:t>
            </a:r>
            <a:endParaRPr lang="en-US" sz="1200" dirty="0">
              <a:solidFill>
                <a:schemeClr val="bg1"/>
              </a:solidFill>
            </a:endParaRPr>
          </a:p>
        </p:txBody>
      </p:sp>
      <p:sp>
        <p:nvSpPr>
          <p:cNvPr id="14" name="TextBox 13"/>
          <p:cNvSpPr txBox="1"/>
          <p:nvPr/>
        </p:nvSpPr>
        <p:spPr>
          <a:xfrm>
            <a:off x="0" y="0"/>
            <a:ext cx="4236481" cy="461665"/>
          </a:xfrm>
          <a:prstGeom prst="rect">
            <a:avLst/>
          </a:prstGeom>
          <a:solidFill>
            <a:schemeClr val="bg1"/>
          </a:solidFill>
          <a:ln>
            <a:solidFill>
              <a:schemeClr val="tx1"/>
            </a:solidFill>
          </a:ln>
        </p:spPr>
        <p:txBody>
          <a:bodyPr wrap="none" rtlCol="0">
            <a:spAutoFit/>
          </a:bodyPr>
          <a:lstStyle/>
          <a:p>
            <a:r>
              <a:rPr lang="en-US" sz="2400" b="1" dirty="0" smtClean="0"/>
              <a:t>As clear as the permit process…</a:t>
            </a:r>
            <a:endParaRPr lang="en-US" sz="2400" b="1" dirty="0"/>
          </a:p>
        </p:txBody>
      </p:sp>
      <p:pic>
        <p:nvPicPr>
          <p:cNvPr id="15" name="Picture 8" descr="http://2.bp.blogspot.com/_mmBw3uzPnJI/RukwDzzvo7I/AAAAAAAAIew/3sWMP2xhyK0/s1600/funny_road_signs_003.jpg"/>
          <p:cNvPicPr>
            <a:picLocks noChangeAspect="1" noChangeArrowheads="1"/>
          </p:cNvPicPr>
          <p:nvPr/>
        </p:nvPicPr>
        <p:blipFill rotWithShape="1">
          <a:blip r:embed="rId5">
            <a:extLst>
              <a:ext uri="{28A0092B-C50C-407E-A947-70E740481C1C}">
                <a14:useLocalDpi xmlns:a14="http://schemas.microsoft.com/office/drawing/2010/main" val="0"/>
              </a:ext>
            </a:extLst>
          </a:blip>
          <a:srcRect l="60452" r="13412"/>
          <a:stretch/>
        </p:blipFill>
        <p:spPr bwMode="auto">
          <a:xfrm>
            <a:off x="6858000" y="0"/>
            <a:ext cx="2350008" cy="656285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429000" y="7175796"/>
            <a:ext cx="9208008" cy="276999"/>
          </a:xfrm>
          <a:prstGeom prst="rect">
            <a:avLst/>
          </a:prstGeom>
          <a:solidFill>
            <a:schemeClr val="tx1"/>
          </a:solidFill>
        </p:spPr>
        <p:txBody>
          <a:bodyPr wrap="square">
            <a:spAutoFit/>
          </a:bodyPr>
          <a:lstStyle/>
          <a:p>
            <a:r>
              <a:rPr lang="en-US" sz="1200" dirty="0" smtClean="0">
                <a:solidFill>
                  <a:schemeClr val="bg1"/>
                </a:solidFill>
              </a:rPr>
              <a:t>http://www.shiply.com/blog/uploaded_images/funny_road_signs_21-746380.jpg</a:t>
            </a:r>
            <a:endParaRPr lang="en-US" sz="1200" dirty="0">
              <a:solidFill>
                <a:schemeClr val="bg1"/>
              </a:solidFill>
            </a:endParaRPr>
          </a:p>
        </p:txBody>
      </p:sp>
    </p:spTree>
    <p:extLst>
      <p:ext uri="{BB962C8B-B14F-4D97-AF65-F5344CB8AC3E}">
        <p14:creationId xmlns:p14="http://schemas.microsoft.com/office/powerpoint/2010/main" val="891190524"/>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8 Permits</a:t>
            </a:r>
          </a:p>
        </p:txBody>
      </p:sp>
      <p:sp>
        <p:nvSpPr>
          <p:cNvPr id="3" name="Subtitle 2"/>
          <p:cNvSpPr>
            <a:spLocks noGrp="1"/>
          </p:cNvSpPr>
          <p:nvPr>
            <p:ph type="subTitle" idx="1"/>
          </p:nvPr>
        </p:nvSpPr>
        <p:spPr/>
        <p:txBody>
          <a:bodyPr>
            <a:normAutofit/>
          </a:bodyPr>
          <a:lstStyle/>
          <a:p>
            <a:pPr marL="0" indent="0" algn="ctr">
              <a:buNone/>
            </a:pPr>
            <a:r>
              <a:rPr lang="en-US" sz="4800" dirty="0" smtClean="0"/>
              <a:t>All necessary permits must be obtained before work can begin or funds can be advanced to applicant.</a:t>
            </a:r>
            <a:endParaRPr lang="en-US" sz="4800"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8. Permits</a:t>
            </a:r>
            <a:endParaRPr lang="en-US" dirty="0">
              <a:solidFill>
                <a:srgbClr val="FFFFCC"/>
              </a:solidFill>
            </a:endParaRPr>
          </a:p>
        </p:txBody>
      </p:sp>
    </p:spTree>
    <p:extLst>
      <p:ext uri="{BB962C8B-B14F-4D97-AF65-F5344CB8AC3E}">
        <p14:creationId xmlns:p14="http://schemas.microsoft.com/office/powerpoint/2010/main" val="853691975"/>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Administrative Manual</a:t>
            </a:r>
            <a:endParaRPr lang="en-US" dirty="0"/>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smtClean="0">
                <a:solidFill>
                  <a:schemeClr val="bg1">
                    <a:lumMod val="50000"/>
                  </a:schemeClr>
                </a:solidFill>
              </a:rPr>
              <a:t>Introduction</a:t>
            </a:r>
          </a:p>
          <a:p>
            <a:pPr marL="514350" indent="-514350">
              <a:buFont typeface="+mj-lt"/>
              <a:buAutoNum type="arabicParenR"/>
            </a:pPr>
            <a:r>
              <a:rPr lang="en-US" sz="3600" b="1" dirty="0" smtClean="0">
                <a:solidFill>
                  <a:schemeClr val="bg1">
                    <a:lumMod val="50000"/>
                  </a:schemeClr>
                </a:solidFill>
              </a:rPr>
              <a:t>SCC Role</a:t>
            </a:r>
          </a:p>
          <a:p>
            <a:pPr marL="514350" indent="-514350">
              <a:buFont typeface="+mj-lt"/>
              <a:buAutoNum type="arabicParenR"/>
            </a:pPr>
            <a:r>
              <a:rPr lang="en-US" sz="3600" dirty="0" smtClean="0">
                <a:solidFill>
                  <a:schemeClr val="bg1">
                    <a:lumMod val="50000"/>
                  </a:schemeClr>
                </a:solidFill>
              </a:rPr>
              <a:t>Conservation District Role</a:t>
            </a:r>
          </a:p>
          <a:p>
            <a:pPr marL="514350" indent="-514350">
              <a:buFont typeface="+mj-lt"/>
              <a:buAutoNum type="arabicParenR"/>
            </a:pPr>
            <a:r>
              <a:rPr lang="en-US" sz="3600" dirty="0" smtClean="0">
                <a:solidFill>
                  <a:schemeClr val="bg1">
                    <a:lumMod val="50000"/>
                  </a:schemeClr>
                </a:solidFill>
              </a:rPr>
              <a:t>Quality Assurance Board</a:t>
            </a:r>
          </a:p>
          <a:p>
            <a:pPr marL="514350" indent="-514350">
              <a:buFont typeface="+mj-lt"/>
              <a:buAutoNum type="arabicParenR"/>
            </a:pPr>
            <a:r>
              <a:rPr lang="en-US" sz="3600" dirty="0" smtClean="0">
                <a:solidFill>
                  <a:schemeClr val="bg1">
                    <a:lumMod val="50000"/>
                  </a:schemeClr>
                </a:solidFill>
              </a:rPr>
              <a:t>Applicant Role</a:t>
            </a:r>
          </a:p>
          <a:p>
            <a:pPr marL="514350" indent="-514350">
              <a:buFont typeface="+mj-lt"/>
              <a:buAutoNum type="arabicParenR"/>
            </a:pPr>
            <a:r>
              <a:rPr lang="en-US" sz="3600" dirty="0" smtClean="0">
                <a:solidFill>
                  <a:schemeClr val="bg1">
                    <a:lumMod val="50000"/>
                  </a:schemeClr>
                </a:solidFill>
              </a:rPr>
              <a:t>Center for Dirt and Gravel Roads</a:t>
            </a:r>
          </a:p>
          <a:p>
            <a:pPr marL="514350" indent="-514350">
              <a:buFont typeface="+mj-lt"/>
              <a:buAutoNum type="arabicParenR"/>
            </a:pPr>
            <a:r>
              <a:rPr lang="en-US" sz="3600" dirty="0" smtClean="0">
                <a:solidFill>
                  <a:schemeClr val="bg1">
                    <a:lumMod val="50000"/>
                  </a:schemeClr>
                </a:solidFill>
              </a:rPr>
              <a:t>Additional</a:t>
            </a:r>
            <a:r>
              <a:rPr lang="en-US" sz="3600" baseline="0" dirty="0" smtClean="0">
                <a:solidFill>
                  <a:schemeClr val="bg1">
                    <a:lumMod val="50000"/>
                  </a:schemeClr>
                </a:solidFill>
              </a:rPr>
              <a:t> Policies</a:t>
            </a:r>
          </a:p>
          <a:p>
            <a:pPr marL="514350" indent="-514350">
              <a:buFont typeface="+mj-lt"/>
              <a:buAutoNum type="arabicParenR"/>
            </a:pPr>
            <a:r>
              <a:rPr lang="en-US" sz="3600" b="1" baseline="0" dirty="0" smtClean="0">
                <a:solidFill>
                  <a:schemeClr val="bg1">
                    <a:lumMod val="50000"/>
                  </a:schemeClr>
                </a:solidFill>
              </a:rPr>
              <a:t>Permits and Other Requirements</a:t>
            </a:r>
          </a:p>
          <a:p>
            <a:pPr marL="0" indent="0">
              <a:buFont typeface="+mj-lt"/>
              <a:buNone/>
            </a:pPr>
            <a:r>
              <a:rPr lang="en-US" sz="3600" b="1" u="sng" baseline="0" dirty="0" smtClean="0">
                <a:solidFill>
                  <a:srgbClr val="FFFF00"/>
                </a:solidFill>
              </a:rPr>
              <a:t>Appendices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57199"/>
            <a:ext cx="2621666" cy="3416761"/>
          </a:xfrm>
          <a:prstGeom prst="rect">
            <a:avLst/>
          </a:prstGeom>
          <a:noFill/>
          <a:ln w="38100">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33431758"/>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3FF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25400" y="0"/>
            <a:ext cx="9118600" cy="6858000"/>
          </a:xfrm>
          <a:solidFill>
            <a:schemeClr val="bg1"/>
          </a:solidFill>
        </p:spPr>
        <p:txBody>
          <a:bodyPr>
            <a:normAutofit/>
          </a:bodyPr>
          <a:lstStyle/>
          <a:p>
            <a:pPr marL="0" lvl="0" indent="0" algn="just">
              <a:buNone/>
              <a:tabLst>
                <a:tab pos="342900" algn="l"/>
              </a:tabLst>
            </a:pPr>
            <a:r>
              <a:rPr lang="en-US" altLang="en-US" sz="1850" b="1" dirty="0" smtClean="0">
                <a:ea typeface="Times New Roman" pitchFamily="18" charset="0"/>
              </a:rPr>
              <a:t>A.	Dirt Gravel, And Low Volume Road Program Law 9106</a:t>
            </a:r>
          </a:p>
          <a:p>
            <a:pPr marL="0" lvl="0" indent="0" algn="just">
              <a:buNone/>
              <a:tabLst>
                <a:tab pos="342900" algn="l"/>
              </a:tabLst>
            </a:pPr>
            <a:r>
              <a:rPr lang="en-US" altLang="en-US" sz="1850" b="1" dirty="0" smtClean="0">
                <a:ea typeface="Times New Roman" pitchFamily="18" charset="0"/>
              </a:rPr>
              <a:t>B.	Commission Statement Of Policy	</a:t>
            </a:r>
          </a:p>
          <a:p>
            <a:pPr marL="0" lvl="0" indent="0" algn="just">
              <a:buNone/>
              <a:tabLst>
                <a:tab pos="342900" algn="l"/>
              </a:tabLst>
            </a:pPr>
            <a:r>
              <a:rPr lang="en-US" altLang="en-US" sz="1850" b="1" dirty="0" smtClean="0">
                <a:ea typeface="Times New Roman" pitchFamily="18" charset="0"/>
              </a:rPr>
              <a:t>C.	5 Year Agreement Between Districts And Commission</a:t>
            </a:r>
          </a:p>
          <a:p>
            <a:pPr marL="0" lvl="0" indent="0" algn="just">
              <a:buNone/>
              <a:tabLst>
                <a:tab pos="342900" algn="l"/>
              </a:tabLst>
            </a:pPr>
            <a:r>
              <a:rPr lang="en-US" altLang="en-US" sz="1850" b="1" dirty="0" smtClean="0">
                <a:ea typeface="Times New Roman" pitchFamily="18" charset="0"/>
              </a:rPr>
              <a:t>D.	New-hire Program Guide </a:t>
            </a:r>
            <a:r>
              <a:rPr lang="en-US" altLang="en-US" sz="1850" b="1" dirty="0">
                <a:solidFill>
                  <a:srgbClr val="FF0000"/>
                </a:solidFill>
                <a:ea typeface="Times New Roman" pitchFamily="18" charset="0"/>
              </a:rPr>
              <a:t>revised </a:t>
            </a:r>
            <a:r>
              <a:rPr lang="en-US" altLang="en-US" sz="1850" b="1" dirty="0" smtClean="0">
                <a:ea typeface="Times New Roman" pitchFamily="18" charset="0"/>
              </a:rPr>
              <a:t>	</a:t>
            </a:r>
          </a:p>
          <a:p>
            <a:pPr marL="0" lvl="0" indent="0" algn="just">
              <a:buNone/>
              <a:tabLst>
                <a:tab pos="342900" algn="l"/>
              </a:tabLst>
            </a:pPr>
            <a:r>
              <a:rPr lang="en-US" altLang="en-US" sz="1850" b="1" dirty="0" smtClean="0">
                <a:ea typeface="Times New Roman" pitchFamily="18" charset="0"/>
              </a:rPr>
              <a:t>E.	Grant Application, Work Plan &amp; Instructions </a:t>
            </a:r>
            <a:r>
              <a:rPr lang="en-US" altLang="en-US" sz="1850" b="1" dirty="0" smtClean="0">
                <a:solidFill>
                  <a:srgbClr val="FF0000"/>
                </a:solidFill>
                <a:ea typeface="Times New Roman" pitchFamily="18" charset="0"/>
              </a:rPr>
              <a:t>revised</a:t>
            </a:r>
            <a:r>
              <a:rPr lang="en-US" altLang="en-US" sz="1850" b="1" dirty="0" smtClean="0">
                <a:ea typeface="Times New Roman" pitchFamily="18" charset="0"/>
              </a:rPr>
              <a:t>	</a:t>
            </a:r>
          </a:p>
          <a:p>
            <a:pPr marL="0" lvl="0" indent="0" algn="just">
              <a:buNone/>
              <a:tabLst>
                <a:tab pos="342900" algn="l"/>
              </a:tabLst>
            </a:pPr>
            <a:r>
              <a:rPr lang="en-US" altLang="en-US" sz="1850" b="1" dirty="0" smtClean="0">
                <a:ea typeface="Times New Roman" pitchFamily="18" charset="0"/>
              </a:rPr>
              <a:t>F.	Contract &amp; Instructions	</a:t>
            </a:r>
            <a:r>
              <a:rPr lang="en-US" altLang="en-US" sz="1850" b="1" dirty="0" smtClean="0">
                <a:solidFill>
                  <a:srgbClr val="FF0000"/>
                </a:solidFill>
                <a:ea typeface="Times New Roman" pitchFamily="18" charset="0"/>
              </a:rPr>
              <a:t>revised</a:t>
            </a:r>
            <a:endParaRPr lang="en-US" altLang="en-US" sz="1850" b="1" dirty="0" smtClean="0">
              <a:ea typeface="Times New Roman" pitchFamily="18" charset="0"/>
            </a:endParaRPr>
          </a:p>
          <a:p>
            <a:pPr marL="0" lvl="0" indent="0" algn="just">
              <a:buNone/>
              <a:tabLst>
                <a:tab pos="342900" algn="l"/>
              </a:tabLst>
            </a:pPr>
            <a:r>
              <a:rPr lang="en-US" altLang="en-US" sz="1850" b="1" dirty="0" smtClean="0">
                <a:ea typeface="Times New Roman" pitchFamily="18" charset="0"/>
              </a:rPr>
              <a:t>G.	General Contract Provisions	</a:t>
            </a:r>
          </a:p>
          <a:p>
            <a:pPr marL="0" lvl="0" indent="0" algn="just">
              <a:buNone/>
              <a:tabLst>
                <a:tab pos="342900" algn="l"/>
              </a:tabLst>
            </a:pPr>
            <a:r>
              <a:rPr lang="en-US" altLang="en-US" sz="1850" b="1" dirty="0" smtClean="0">
                <a:ea typeface="Times New Roman" pitchFamily="18" charset="0"/>
              </a:rPr>
              <a:t>H.	Contract Amendment &amp; Instructions </a:t>
            </a:r>
            <a:r>
              <a:rPr lang="en-US" altLang="en-US" sz="1850" b="1" dirty="0" smtClean="0">
                <a:solidFill>
                  <a:srgbClr val="FF0000"/>
                </a:solidFill>
                <a:ea typeface="Times New Roman" pitchFamily="18" charset="0"/>
              </a:rPr>
              <a:t>revised</a:t>
            </a:r>
            <a:endParaRPr lang="en-US" altLang="en-US" sz="1850" b="1" dirty="0" smtClean="0">
              <a:ea typeface="Times New Roman" pitchFamily="18" charset="0"/>
            </a:endParaRPr>
          </a:p>
          <a:p>
            <a:pPr marL="0" lvl="0" indent="0" algn="just">
              <a:buNone/>
              <a:tabLst>
                <a:tab pos="342900" algn="l"/>
              </a:tabLst>
            </a:pPr>
            <a:r>
              <a:rPr lang="en-US" altLang="en-US" sz="1850" b="1" dirty="0" smtClean="0">
                <a:ea typeface="Times New Roman" pitchFamily="18" charset="0"/>
              </a:rPr>
              <a:t>I.	Schedule Of Payments	</a:t>
            </a:r>
          </a:p>
          <a:p>
            <a:pPr marL="0" lvl="0" indent="0" algn="just">
              <a:buNone/>
              <a:tabLst>
                <a:tab pos="342900" algn="l"/>
              </a:tabLst>
            </a:pPr>
            <a:r>
              <a:rPr lang="en-US" altLang="en-US" sz="1850" b="1" dirty="0" smtClean="0">
                <a:ea typeface="Times New Roman" pitchFamily="18" charset="0"/>
              </a:rPr>
              <a:t>J.	Project Completion Report And Instructions </a:t>
            </a:r>
            <a:r>
              <a:rPr lang="en-US" altLang="en-US" sz="1850" b="1" dirty="0">
                <a:solidFill>
                  <a:srgbClr val="FF0000"/>
                </a:solidFill>
                <a:ea typeface="Times New Roman" pitchFamily="18" charset="0"/>
              </a:rPr>
              <a:t>revised </a:t>
            </a:r>
            <a:r>
              <a:rPr lang="en-US" altLang="en-US" sz="1850" b="1" dirty="0" smtClean="0">
                <a:ea typeface="Times New Roman" pitchFamily="18" charset="0"/>
              </a:rPr>
              <a:t>	</a:t>
            </a:r>
          </a:p>
          <a:p>
            <a:pPr marL="0" lvl="0" indent="0" algn="just">
              <a:buNone/>
              <a:tabLst>
                <a:tab pos="342900" algn="l"/>
              </a:tabLst>
            </a:pPr>
            <a:r>
              <a:rPr lang="en-US" altLang="en-US" sz="1850" b="1" dirty="0" smtClean="0">
                <a:ea typeface="Times New Roman" pitchFamily="18" charset="0"/>
              </a:rPr>
              <a:t>K.	Replenishment Request Form </a:t>
            </a:r>
            <a:r>
              <a:rPr lang="en-US" altLang="en-US" sz="1850" b="1" dirty="0">
                <a:solidFill>
                  <a:srgbClr val="FF0000"/>
                </a:solidFill>
                <a:ea typeface="Times New Roman" pitchFamily="18" charset="0"/>
              </a:rPr>
              <a:t>revised </a:t>
            </a:r>
            <a:r>
              <a:rPr lang="en-US" altLang="en-US" sz="1850" b="1" dirty="0" smtClean="0">
                <a:ea typeface="Times New Roman" pitchFamily="18" charset="0"/>
              </a:rPr>
              <a:t>	</a:t>
            </a:r>
          </a:p>
          <a:p>
            <a:pPr marL="0" lvl="0" indent="0" algn="just">
              <a:buNone/>
              <a:tabLst>
                <a:tab pos="342900" algn="l"/>
              </a:tabLst>
            </a:pPr>
            <a:r>
              <a:rPr lang="en-US" altLang="en-US" sz="1850" b="1" dirty="0" smtClean="0">
                <a:ea typeface="Times New Roman" pitchFamily="18" charset="0"/>
              </a:rPr>
              <a:t>L.	Traffic Count Validation/Instructions </a:t>
            </a:r>
            <a:r>
              <a:rPr lang="en-US" altLang="en-US" sz="1850" b="1" dirty="0" smtClean="0">
                <a:solidFill>
                  <a:srgbClr val="FF0000"/>
                </a:solidFill>
                <a:ea typeface="Times New Roman" pitchFamily="18" charset="0"/>
              </a:rPr>
              <a:t>new</a:t>
            </a:r>
            <a:r>
              <a:rPr lang="en-US" altLang="en-US" sz="1850" b="1" dirty="0" smtClean="0">
                <a:ea typeface="Times New Roman" pitchFamily="18" charset="0"/>
              </a:rPr>
              <a:t>	</a:t>
            </a:r>
          </a:p>
          <a:p>
            <a:pPr marL="0" lvl="0" indent="0" algn="just">
              <a:buNone/>
              <a:tabLst>
                <a:tab pos="342900" algn="l"/>
              </a:tabLst>
            </a:pPr>
            <a:r>
              <a:rPr lang="en-US" altLang="en-US" sz="1850" b="1" dirty="0" smtClean="0">
                <a:ea typeface="Times New Roman" pitchFamily="18" charset="0"/>
              </a:rPr>
              <a:t>M.	Stream Crossing Evaluation/Instructions </a:t>
            </a:r>
            <a:r>
              <a:rPr lang="en-US" altLang="en-US" sz="1850" b="1" dirty="0">
                <a:solidFill>
                  <a:srgbClr val="FF0000"/>
                </a:solidFill>
                <a:ea typeface="Times New Roman" pitchFamily="18" charset="0"/>
              </a:rPr>
              <a:t>new</a:t>
            </a:r>
            <a:endParaRPr lang="en-US" altLang="en-US" sz="1850" b="1" dirty="0" smtClean="0">
              <a:ea typeface="Times New Roman" pitchFamily="18" charset="0"/>
            </a:endParaRPr>
          </a:p>
          <a:p>
            <a:pPr marL="0" lvl="0" indent="0" algn="just">
              <a:buNone/>
              <a:tabLst>
                <a:tab pos="342900" algn="l"/>
              </a:tabLst>
            </a:pPr>
            <a:r>
              <a:rPr lang="en-US" altLang="en-US" sz="1850" b="1" dirty="0" smtClean="0">
                <a:ea typeface="Times New Roman" pitchFamily="18" charset="0"/>
              </a:rPr>
              <a:t>N.	DSA Specification And Certification</a:t>
            </a:r>
          </a:p>
          <a:p>
            <a:pPr marL="0" lvl="0" indent="0" algn="just">
              <a:buNone/>
              <a:tabLst>
                <a:tab pos="342900" algn="l"/>
              </a:tabLst>
            </a:pPr>
            <a:r>
              <a:rPr lang="en-US" altLang="en-US" sz="1850" b="1" dirty="0" smtClean="0">
                <a:ea typeface="Times New Roman" pitchFamily="18" charset="0"/>
              </a:rPr>
              <a:t>O.	Off Row Consent Form </a:t>
            </a:r>
            <a:r>
              <a:rPr lang="en-US" altLang="en-US" sz="1850" b="1" dirty="0">
                <a:solidFill>
                  <a:srgbClr val="FF0000"/>
                </a:solidFill>
                <a:ea typeface="Times New Roman" pitchFamily="18" charset="0"/>
              </a:rPr>
              <a:t>new </a:t>
            </a:r>
            <a:r>
              <a:rPr lang="en-US" altLang="en-US" sz="1850" b="1" dirty="0" smtClean="0">
                <a:ea typeface="Times New Roman" pitchFamily="18" charset="0"/>
              </a:rPr>
              <a:t>	</a:t>
            </a:r>
          </a:p>
          <a:p>
            <a:pPr marL="0" lvl="0" indent="0" algn="just">
              <a:buNone/>
              <a:tabLst>
                <a:tab pos="342900" algn="l"/>
              </a:tabLst>
            </a:pPr>
            <a:r>
              <a:rPr lang="en-US" altLang="en-US" sz="1850" b="1" dirty="0" smtClean="0">
                <a:ea typeface="Times New Roman" pitchFamily="18" charset="0"/>
              </a:rPr>
              <a:t>P.	QAQC Documents</a:t>
            </a:r>
          </a:p>
          <a:p>
            <a:pPr marL="0" lvl="0" indent="0" algn="just">
              <a:buNone/>
              <a:tabLst>
                <a:tab pos="342900" algn="l"/>
              </a:tabLst>
            </a:pPr>
            <a:r>
              <a:rPr lang="en-US" altLang="en-US" sz="1850" b="1" dirty="0" smtClean="0">
                <a:ea typeface="Times New Roman" pitchFamily="18" charset="0"/>
              </a:rPr>
              <a:t>Q.	Project Ranking Criteria	</a:t>
            </a:r>
          </a:p>
          <a:p>
            <a:pPr marL="0" lvl="0" indent="0" algn="just">
              <a:buNone/>
              <a:tabLst>
                <a:tab pos="342900" algn="l"/>
              </a:tabLst>
            </a:pPr>
            <a:r>
              <a:rPr lang="en-US" altLang="en-US" sz="1850" b="1" dirty="0" smtClean="0">
                <a:ea typeface="Times New Roman" pitchFamily="18" charset="0"/>
              </a:rPr>
              <a:t>R.	Allocation Formula Details</a:t>
            </a:r>
          </a:p>
          <a:p>
            <a:pPr marL="0" lvl="0" indent="0" algn="just">
              <a:buNone/>
              <a:tabLst>
                <a:tab pos="342900" algn="l"/>
              </a:tabLst>
            </a:pPr>
            <a:r>
              <a:rPr lang="en-US" altLang="en-US" sz="1850" b="1" dirty="0" smtClean="0">
                <a:ea typeface="Times New Roman" pitchFamily="18" charset="0"/>
              </a:rPr>
              <a:t>S.	Definitions</a:t>
            </a:r>
          </a:p>
          <a:p>
            <a:pPr marL="0" lvl="0" indent="0" algn="just">
              <a:buNone/>
              <a:tabLst>
                <a:tab pos="342900" algn="l"/>
              </a:tabLst>
            </a:pPr>
            <a:r>
              <a:rPr lang="en-US" altLang="en-US" sz="1850" b="1" dirty="0" smtClean="0">
                <a:ea typeface="Times New Roman" pitchFamily="18" charset="0"/>
              </a:rPr>
              <a:t>T.	Contact Information	</a:t>
            </a:r>
            <a:endParaRPr lang="en-US" altLang="en-US" sz="1850" b="1" dirty="0">
              <a:ea typeface="Times New Roman" pitchFamily="18" charset="0"/>
            </a:endParaRPr>
          </a:p>
        </p:txBody>
      </p:sp>
      <p:sp>
        <p:nvSpPr>
          <p:cNvPr id="4" name="TextBox 3"/>
          <p:cNvSpPr txBox="1"/>
          <p:nvPr/>
        </p:nvSpPr>
        <p:spPr>
          <a:xfrm>
            <a:off x="3060539" y="5288340"/>
            <a:ext cx="6096000" cy="1569660"/>
          </a:xfrm>
          <a:prstGeom prst="rect">
            <a:avLst/>
          </a:prstGeom>
          <a:solidFill>
            <a:schemeClr val="tx2">
              <a:lumMod val="20000"/>
              <a:lumOff val="80000"/>
            </a:schemeClr>
          </a:solidFill>
          <a:ln w="28575">
            <a:solidFill>
              <a:schemeClr val="tx2">
                <a:lumMod val="75000"/>
              </a:schemeClr>
            </a:solidFill>
          </a:ln>
          <a:effectLst>
            <a:outerShdw blurRad="50800" dist="38100" dir="5400000" algn="t" rotWithShape="0">
              <a:prstClr val="black">
                <a:alpha val="40000"/>
              </a:prstClr>
            </a:outerShdw>
          </a:effectLst>
        </p:spPr>
        <p:txBody>
          <a:bodyPr wrap="square" rtlCol="0">
            <a:spAutoFit/>
          </a:bodyPr>
          <a:lstStyle/>
          <a:p>
            <a:pPr algn="ctr"/>
            <a:r>
              <a:rPr lang="en-US" sz="2400" b="1" dirty="0" smtClean="0"/>
              <a:t>Program Forms Update Webinar Recorded 12/17/14</a:t>
            </a:r>
          </a:p>
          <a:p>
            <a:pPr algn="ctr"/>
            <a:r>
              <a:rPr lang="en-US" sz="2400" b="1" dirty="0" smtClean="0"/>
              <a:t>Recording and PowerPoint available online</a:t>
            </a:r>
          </a:p>
          <a:p>
            <a:pPr algn="ctr"/>
            <a:r>
              <a:rPr lang="en-US" sz="2400" b="1" dirty="0" smtClean="0">
                <a:hlinkClick r:id="rId3"/>
              </a:rPr>
              <a:t>www.dirtandgravelroads.org</a:t>
            </a:r>
            <a:r>
              <a:rPr lang="en-US" sz="2400" b="1" dirty="0" smtClean="0"/>
              <a:t> </a:t>
            </a:r>
            <a:endParaRPr lang="en-US" sz="2400" b="1" dirty="0"/>
          </a:p>
        </p:txBody>
      </p:sp>
    </p:spTree>
    <p:extLst>
      <p:ext uri="{BB962C8B-B14F-4D97-AF65-F5344CB8AC3E}">
        <p14:creationId xmlns:p14="http://schemas.microsoft.com/office/powerpoint/2010/main" val="794116816"/>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Funny Slide</a:t>
            </a:r>
            <a:endParaRPr lang="en-US" dirty="0"/>
          </a:p>
        </p:txBody>
      </p:sp>
      <p:sp>
        <p:nvSpPr>
          <p:cNvPr id="5" name="Subtitle 4"/>
          <p:cNvSpPr>
            <a:spLocks noGrp="1"/>
          </p:cNvSpPr>
          <p:nvPr>
            <p:ph type="subTitle" idx="1"/>
          </p:nvPr>
        </p:nvSpPr>
        <p:spPr/>
        <p:txBody>
          <a:bodyPr/>
          <a:lstStyle/>
          <a:p>
            <a:endParaRPr lang="en-US"/>
          </a:p>
        </p:txBody>
      </p:sp>
      <p:pic>
        <p:nvPicPr>
          <p:cNvPr id="6" name="Picture 2" descr="http://www.demoties.com/wp-content/uploads/2011/10/Road-signs-Demotivational-pos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6006" t="5889" r="4766" b="21543"/>
          <a:stretch/>
        </p:blipFill>
        <p:spPr bwMode="auto">
          <a:xfrm>
            <a:off x="396961" y="266453"/>
            <a:ext cx="8414085" cy="63145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http://www.demoties.com/wp-content/uploads/2011/10/Road-signs-Demotivational-poster.jpg</a:t>
            </a:r>
          </a:p>
        </p:txBody>
      </p:sp>
    </p:spTree>
    <p:extLst>
      <p:ext uri="{BB962C8B-B14F-4D97-AF65-F5344CB8AC3E}">
        <p14:creationId xmlns:p14="http://schemas.microsoft.com/office/powerpoint/2010/main" val="294765598"/>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Administrative Manual</a:t>
            </a:r>
            <a:endParaRPr lang="en-US" dirty="0"/>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u="sng" dirty="0" smtClean="0">
                <a:solidFill>
                  <a:srgbClr val="FFFF00"/>
                </a:solidFill>
              </a:rPr>
              <a:t>Introduction</a:t>
            </a:r>
          </a:p>
          <a:p>
            <a:pPr marL="514350" indent="-514350">
              <a:buFont typeface="+mj-lt"/>
              <a:buAutoNum type="arabicParenR"/>
            </a:pPr>
            <a:r>
              <a:rPr lang="en-US" sz="3600" b="1" dirty="0" smtClean="0">
                <a:solidFill>
                  <a:schemeClr val="bg1"/>
                </a:solidFill>
              </a:rPr>
              <a:t>SCC Role</a:t>
            </a:r>
          </a:p>
          <a:p>
            <a:pPr marL="514350" indent="-514350">
              <a:buFont typeface="+mj-lt"/>
              <a:buAutoNum type="arabicParenR"/>
            </a:pPr>
            <a:r>
              <a:rPr lang="en-US" sz="3600" b="1" dirty="0" smtClean="0">
                <a:solidFill>
                  <a:schemeClr val="bg1"/>
                </a:solidFill>
              </a:rPr>
              <a:t>Conservation District Role</a:t>
            </a:r>
          </a:p>
          <a:p>
            <a:pPr marL="514350" indent="-514350">
              <a:buFont typeface="+mj-lt"/>
              <a:buAutoNum type="arabicParenR"/>
            </a:pPr>
            <a:r>
              <a:rPr lang="en-US" sz="3600" b="1" dirty="0" smtClean="0">
                <a:solidFill>
                  <a:schemeClr val="bg1"/>
                </a:solidFill>
              </a:rPr>
              <a:t>Quality Assurance Board</a:t>
            </a:r>
          </a:p>
          <a:p>
            <a:pPr marL="514350" indent="-514350">
              <a:buFont typeface="+mj-lt"/>
              <a:buAutoNum type="arabicParenR"/>
            </a:pPr>
            <a:r>
              <a:rPr lang="en-US" sz="3600" b="1" dirty="0" smtClean="0">
                <a:solidFill>
                  <a:schemeClr val="bg1"/>
                </a:solidFill>
              </a:rPr>
              <a:t>Applicant Role</a:t>
            </a:r>
          </a:p>
          <a:p>
            <a:pPr marL="514350" indent="-514350">
              <a:buFont typeface="+mj-lt"/>
              <a:buAutoNum type="arabicParenR"/>
            </a:pPr>
            <a:r>
              <a:rPr lang="en-US" sz="3600" b="1" dirty="0" smtClean="0">
                <a:solidFill>
                  <a:schemeClr val="bg1"/>
                </a:solidFill>
              </a:rPr>
              <a:t>Center for Dirt and Gravel Roads</a:t>
            </a:r>
          </a:p>
          <a:p>
            <a:pPr marL="514350" indent="-514350">
              <a:buFont typeface="+mj-lt"/>
              <a:buAutoNum type="arabicParenR"/>
            </a:pPr>
            <a:r>
              <a:rPr lang="en-US" sz="3600" b="1" dirty="0" smtClean="0">
                <a:solidFill>
                  <a:schemeClr val="bg1"/>
                </a:solidFill>
              </a:rPr>
              <a:t>Additional</a:t>
            </a:r>
            <a:r>
              <a:rPr lang="en-US" sz="3600" b="1" baseline="0" dirty="0" smtClean="0">
                <a:solidFill>
                  <a:schemeClr val="bg1"/>
                </a:solidFill>
              </a:rPr>
              <a:t> Policies</a:t>
            </a:r>
          </a:p>
          <a:p>
            <a:pPr marL="514350" indent="-514350">
              <a:buFont typeface="+mj-lt"/>
              <a:buAutoNum type="arabicParenR"/>
            </a:pPr>
            <a:r>
              <a:rPr lang="en-US" sz="3600" b="1" baseline="0" dirty="0" smtClean="0">
                <a:solidFill>
                  <a:schemeClr val="bg1"/>
                </a:solidFill>
              </a:rPr>
              <a:t>Permits and Other Requirements</a:t>
            </a:r>
          </a:p>
          <a:p>
            <a:pPr marL="0" indent="0">
              <a:buFont typeface="+mj-lt"/>
              <a:buNone/>
            </a:pPr>
            <a:r>
              <a:rPr lang="en-US" sz="3600" b="1" baseline="0" dirty="0" smtClean="0">
                <a:solidFill>
                  <a:schemeClr val="bg1"/>
                </a:solidFill>
              </a:rPr>
              <a:t>Appendices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57199"/>
            <a:ext cx="2621666" cy="3416761"/>
          </a:xfrm>
          <a:prstGeom prst="rect">
            <a:avLst/>
          </a:prstGeom>
          <a:noFill/>
          <a:ln w="38100">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46291687"/>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Summary</a:t>
            </a:r>
          </a:p>
        </p:txBody>
      </p:sp>
      <p:sp>
        <p:nvSpPr>
          <p:cNvPr id="3" name="Subtitle 2"/>
          <p:cNvSpPr>
            <a:spLocks noGrp="1"/>
          </p:cNvSpPr>
          <p:nvPr>
            <p:ph type="subTitle" idx="1"/>
          </p:nvPr>
        </p:nvSpPr>
        <p:spPr>
          <a:xfrm>
            <a:off x="152400" y="457200"/>
            <a:ext cx="8686800" cy="6400800"/>
          </a:xfrm>
        </p:spPr>
        <p:txBody>
          <a:bodyPr>
            <a:normAutofit/>
          </a:bodyPr>
          <a:lstStyle/>
          <a:p>
            <a:pPr marL="0" indent="0">
              <a:buNone/>
            </a:pPr>
            <a:r>
              <a:rPr lang="en-US" b="1" u="sng" dirty="0" smtClean="0"/>
              <a:t>The next few months</a:t>
            </a:r>
            <a:r>
              <a:rPr lang="en-US" dirty="0" smtClean="0"/>
              <a:t>:</a:t>
            </a:r>
          </a:p>
          <a:p>
            <a:r>
              <a:rPr lang="en-US" dirty="0" smtClean="0"/>
              <a:t>FY 14-15 funds to Districts</a:t>
            </a:r>
          </a:p>
          <a:p>
            <a:r>
              <a:rPr lang="en-US" dirty="0" smtClean="0"/>
              <a:t>Rollout of updated Center website.</a:t>
            </a:r>
          </a:p>
          <a:p>
            <a:r>
              <a:rPr lang="en-US" dirty="0" smtClean="0"/>
              <a:t>Rollout of new </a:t>
            </a:r>
            <a:r>
              <a:rPr lang="en-US" dirty="0" err="1" smtClean="0"/>
              <a:t>DGRoads</a:t>
            </a:r>
            <a:r>
              <a:rPr lang="en-US" dirty="0" smtClean="0"/>
              <a:t> GIS system.</a:t>
            </a:r>
          </a:p>
          <a:p>
            <a:r>
              <a:rPr lang="en-US" dirty="0" smtClean="0"/>
              <a:t>Start of first LVR construction season!</a:t>
            </a:r>
          </a:p>
          <a:p>
            <a:r>
              <a:rPr lang="en-US" dirty="0" smtClean="0"/>
              <a:t>ESM trainings</a:t>
            </a:r>
          </a:p>
          <a:p>
            <a:r>
              <a:rPr lang="en-US" dirty="0" smtClean="0"/>
              <a:t>QAQC Visits</a:t>
            </a:r>
          </a:p>
          <a:p>
            <a:r>
              <a:rPr lang="en-US" dirty="0" smtClean="0"/>
              <a:t>More webinars</a:t>
            </a:r>
          </a:p>
          <a:p>
            <a:r>
              <a:rPr lang="en-US" dirty="0" smtClean="0"/>
              <a:t>2015 Workshop in SW PA</a:t>
            </a:r>
          </a:p>
        </p:txBody>
      </p:sp>
    </p:spTree>
    <p:extLst>
      <p:ext uri="{BB962C8B-B14F-4D97-AF65-F5344CB8AC3E}">
        <p14:creationId xmlns:p14="http://schemas.microsoft.com/office/powerpoint/2010/main" val="2489406772"/>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15240" y="448934"/>
            <a:ext cx="9144000" cy="6400800"/>
          </a:xfrm>
          <a:prstGeom prst="rect">
            <a:avLst/>
          </a:prstGeom>
          <a:solidFill>
            <a:schemeClr val="bg1"/>
          </a:solidFill>
          <a:ln w="9525">
            <a:solidFill>
              <a:schemeClr val="bg1"/>
            </a:solidFill>
            <a:miter lim="800000"/>
            <a:headEnd/>
            <a:tailEnd/>
          </a:ln>
        </p:spPr>
        <p:txBody>
          <a:bodyPr wrap="none" anchor="ctr"/>
          <a:lstStyle/>
          <a:p>
            <a:pPr algn="ctr"/>
            <a:endParaRPr lang="en-US" b="0"/>
          </a:p>
        </p:txBody>
      </p:sp>
      <p:pic>
        <p:nvPicPr>
          <p:cNvPr id="69636" name="Picture 4" descr="cdgrs_logo_raster2"/>
          <p:cNvPicPr>
            <a:picLocks noChangeAspect="1" noChangeArrowheads="1"/>
          </p:cNvPicPr>
          <p:nvPr/>
        </p:nvPicPr>
        <p:blipFill>
          <a:blip r:embed="rId3" cstate="print"/>
          <a:srcRect/>
          <a:stretch>
            <a:fillRect/>
          </a:stretch>
        </p:blipFill>
        <p:spPr bwMode="auto">
          <a:xfrm>
            <a:off x="4699634" y="2895601"/>
            <a:ext cx="2971393" cy="903190"/>
          </a:xfrm>
          <a:prstGeom prst="rect">
            <a:avLst/>
          </a:prstGeom>
          <a:noFill/>
          <a:ln w="9525">
            <a:noFill/>
            <a:miter lim="800000"/>
            <a:headEnd/>
            <a:tailEnd/>
          </a:ln>
        </p:spPr>
      </p:pic>
      <p:pic>
        <p:nvPicPr>
          <p:cNvPr id="69637" name="Picture 5" descr="scc_color"/>
          <p:cNvPicPr>
            <a:picLocks noChangeAspect="1" noChangeArrowheads="1"/>
          </p:cNvPicPr>
          <p:nvPr/>
        </p:nvPicPr>
        <p:blipFill>
          <a:blip r:embed="rId4" cstate="print"/>
          <a:srcRect/>
          <a:stretch>
            <a:fillRect/>
          </a:stretch>
        </p:blipFill>
        <p:spPr bwMode="auto">
          <a:xfrm>
            <a:off x="2915920" y="2731163"/>
            <a:ext cx="1676400" cy="1136650"/>
          </a:xfrm>
          <a:prstGeom prst="rect">
            <a:avLst/>
          </a:prstGeom>
          <a:noFill/>
          <a:ln w="9525">
            <a:noFill/>
            <a:miter lim="800000"/>
            <a:headEnd/>
            <a:tailEnd/>
          </a:ln>
        </p:spPr>
      </p:pic>
      <p:sp>
        <p:nvSpPr>
          <p:cNvPr id="69638" name="Line 6"/>
          <p:cNvSpPr>
            <a:spLocks noChangeShapeType="1"/>
          </p:cNvSpPr>
          <p:nvPr/>
        </p:nvSpPr>
        <p:spPr bwMode="auto">
          <a:xfrm>
            <a:off x="4592320" y="533400"/>
            <a:ext cx="0" cy="6400800"/>
          </a:xfrm>
          <a:prstGeom prst="line">
            <a:avLst/>
          </a:prstGeom>
          <a:noFill/>
          <a:ln w="38100">
            <a:solidFill>
              <a:schemeClr val="tx1"/>
            </a:solidFill>
            <a:prstDash val="sysDot"/>
            <a:round/>
            <a:headEnd/>
            <a:tailEnd/>
          </a:ln>
        </p:spPr>
        <p:txBody>
          <a:bodyPr/>
          <a:lstStyle/>
          <a:p>
            <a:endParaRPr lang="en-US"/>
          </a:p>
        </p:txBody>
      </p:sp>
      <p:sp>
        <p:nvSpPr>
          <p:cNvPr id="69642" name="Text Box 10"/>
          <p:cNvSpPr txBox="1">
            <a:spLocks noChangeArrowheads="1"/>
          </p:cNvSpPr>
          <p:nvPr/>
        </p:nvSpPr>
        <p:spPr bwMode="auto">
          <a:xfrm>
            <a:off x="5264150" y="4660880"/>
            <a:ext cx="3102516" cy="1938992"/>
          </a:xfrm>
          <a:prstGeom prst="rect">
            <a:avLst/>
          </a:prstGeom>
          <a:noFill/>
          <a:ln w="9525">
            <a:noFill/>
            <a:miter lim="800000"/>
            <a:headEnd/>
            <a:tailEnd/>
          </a:ln>
        </p:spPr>
        <p:txBody>
          <a:bodyPr wrap="none">
            <a:spAutoFit/>
          </a:bodyPr>
          <a:lstStyle/>
          <a:p>
            <a:pPr marL="342900" indent="-342900">
              <a:buFont typeface="Arial" panose="020B0604020202020204" pitchFamily="34" charset="0"/>
              <a:buChar char="•"/>
            </a:pPr>
            <a:r>
              <a:rPr lang="en-US" sz="2400" b="1" dirty="0"/>
              <a:t>Trainings</a:t>
            </a:r>
          </a:p>
          <a:p>
            <a:pPr marL="342900" indent="-342900">
              <a:buFont typeface="Arial" panose="020B0604020202020204" pitchFamily="34" charset="0"/>
              <a:buChar char="•"/>
            </a:pPr>
            <a:r>
              <a:rPr lang="en-US" sz="2400" b="1" dirty="0" smtClean="0"/>
              <a:t>Technical </a:t>
            </a:r>
            <a:r>
              <a:rPr lang="en-US" sz="2400" b="1" dirty="0"/>
              <a:t>Assistance</a:t>
            </a:r>
          </a:p>
          <a:p>
            <a:pPr marL="342900" indent="-342900">
              <a:buFont typeface="Arial" panose="020B0604020202020204" pitchFamily="34" charset="0"/>
              <a:buChar char="•"/>
            </a:pPr>
            <a:r>
              <a:rPr lang="en-US" sz="2400" b="1" dirty="0" smtClean="0"/>
              <a:t>Outreach</a:t>
            </a:r>
            <a:endParaRPr lang="en-US" sz="2400" b="1" dirty="0"/>
          </a:p>
          <a:p>
            <a:pPr marL="342900" indent="-342900">
              <a:buFont typeface="Arial" panose="020B0604020202020204" pitchFamily="34" charset="0"/>
              <a:buChar char="•"/>
            </a:pPr>
            <a:r>
              <a:rPr lang="en-US" sz="2400" b="1" dirty="0" smtClean="0"/>
              <a:t>GIS/Reporting</a:t>
            </a:r>
            <a:endParaRPr lang="en-US" sz="2400" b="1" dirty="0"/>
          </a:p>
          <a:p>
            <a:pPr marL="342900" indent="-342900">
              <a:buFont typeface="Arial" panose="020B0604020202020204" pitchFamily="34" charset="0"/>
              <a:buChar char="•"/>
            </a:pPr>
            <a:r>
              <a:rPr lang="en-US" sz="2400" b="1" dirty="0" smtClean="0"/>
              <a:t>General </a:t>
            </a:r>
            <a:r>
              <a:rPr lang="en-US" sz="2400" b="1" dirty="0"/>
              <a:t>Questions</a:t>
            </a:r>
          </a:p>
        </p:txBody>
      </p:sp>
      <p:sp>
        <p:nvSpPr>
          <p:cNvPr id="69648" name="Text Box 19"/>
          <p:cNvSpPr txBox="1">
            <a:spLocks noChangeArrowheads="1"/>
          </p:cNvSpPr>
          <p:nvPr/>
        </p:nvSpPr>
        <p:spPr bwMode="auto">
          <a:xfrm>
            <a:off x="349885" y="4648200"/>
            <a:ext cx="3848100" cy="2308324"/>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smtClean="0"/>
              <a:t>Policy </a:t>
            </a:r>
          </a:p>
          <a:p>
            <a:pPr marL="342900" indent="-342900">
              <a:buFont typeface="Arial" panose="020B0604020202020204" pitchFamily="34" charset="0"/>
              <a:buChar char="•"/>
            </a:pPr>
            <a:r>
              <a:rPr lang="en-US" sz="2400" b="1" dirty="0" smtClean="0"/>
              <a:t>Legal</a:t>
            </a:r>
          </a:p>
          <a:p>
            <a:pPr marL="342900" indent="-342900">
              <a:buFont typeface="Arial" panose="020B0604020202020204" pitchFamily="34" charset="0"/>
              <a:buChar char="•"/>
            </a:pPr>
            <a:r>
              <a:rPr lang="en-US" sz="2400" b="1" dirty="0" smtClean="0"/>
              <a:t>Allocation/replenishment</a:t>
            </a:r>
          </a:p>
          <a:p>
            <a:pPr marL="342900" indent="-342900">
              <a:buFont typeface="Arial" panose="020B0604020202020204" pitchFamily="34" charset="0"/>
              <a:buChar char="•"/>
            </a:pPr>
            <a:r>
              <a:rPr lang="en-US" sz="2400" b="1" dirty="0" smtClean="0"/>
              <a:t>QAQC</a:t>
            </a:r>
          </a:p>
          <a:p>
            <a:pPr marL="342900" indent="-342900">
              <a:buFont typeface="Arial" panose="020B0604020202020204" pitchFamily="34" charset="0"/>
              <a:buChar char="•"/>
            </a:pPr>
            <a:r>
              <a:rPr lang="en-US" sz="2400" b="1" dirty="0" smtClean="0"/>
              <a:t>General </a:t>
            </a:r>
            <a:r>
              <a:rPr lang="en-US" sz="2400" b="1" dirty="0"/>
              <a:t>Questions</a:t>
            </a:r>
          </a:p>
          <a:p>
            <a:pPr marL="342900" indent="-342900">
              <a:buFont typeface="Arial" panose="020B0604020202020204" pitchFamily="34" charset="0"/>
              <a:buChar char="•"/>
            </a:pPr>
            <a:endParaRPr lang="en-US" sz="2400" b="1" dirty="0"/>
          </a:p>
        </p:txBody>
      </p:sp>
      <p:sp>
        <p:nvSpPr>
          <p:cNvPr id="2" name="Title 1"/>
          <p:cNvSpPr>
            <a:spLocks noGrp="1"/>
          </p:cNvSpPr>
          <p:nvPr>
            <p:ph type="title"/>
          </p:nvPr>
        </p:nvSpPr>
        <p:spPr/>
        <p:txBody>
          <a:bodyPr/>
          <a:lstStyle/>
          <a:p>
            <a:r>
              <a:rPr lang="en-US" dirty="0" smtClean="0"/>
              <a:t>Contact Info</a:t>
            </a:r>
            <a:endParaRPr lang="en-US" dirty="0"/>
          </a:p>
        </p:txBody>
      </p:sp>
      <p:sp>
        <p:nvSpPr>
          <p:cNvPr id="18" name="Text Box 19"/>
          <p:cNvSpPr txBox="1">
            <a:spLocks noChangeArrowheads="1"/>
          </p:cNvSpPr>
          <p:nvPr/>
        </p:nvSpPr>
        <p:spPr bwMode="auto">
          <a:xfrm>
            <a:off x="1371600" y="3849469"/>
            <a:ext cx="6400800" cy="646331"/>
          </a:xfrm>
          <a:prstGeom prst="rect">
            <a:avLst/>
          </a:prstGeom>
          <a:solidFill>
            <a:schemeClr val="bg1"/>
          </a:solidFill>
          <a:ln w="9525">
            <a:noFill/>
            <a:miter lim="800000"/>
            <a:headEnd/>
            <a:tailEnd/>
          </a:ln>
        </p:spPr>
        <p:txBody>
          <a:bodyPr wrap="square">
            <a:spAutoFit/>
          </a:bodyPr>
          <a:lstStyle/>
          <a:p>
            <a:r>
              <a:rPr lang="en-US" sz="3600" b="1" dirty="0" smtClean="0"/>
              <a:t>Have a Question?  Who to ask:</a:t>
            </a:r>
            <a:endParaRPr lang="en-US" sz="3600" b="1" dirty="0"/>
          </a:p>
        </p:txBody>
      </p:sp>
      <p:sp>
        <p:nvSpPr>
          <p:cNvPr id="12" name="Subtitle 2"/>
          <p:cNvSpPr txBox="1">
            <a:spLocks/>
          </p:cNvSpPr>
          <p:nvPr/>
        </p:nvSpPr>
        <p:spPr>
          <a:xfrm>
            <a:off x="477520" y="985460"/>
            <a:ext cx="8229600" cy="25724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u="sng" dirty="0" smtClean="0"/>
              <a:t>Roy Richardson</a:t>
            </a:r>
          </a:p>
          <a:p>
            <a:pPr lvl="1"/>
            <a:r>
              <a:rPr lang="en-US" sz="1800" b="1" dirty="0" smtClean="0"/>
              <a:t>PROGRAM</a:t>
            </a:r>
            <a:r>
              <a:rPr lang="en-US" sz="1800" dirty="0" smtClean="0"/>
              <a:t> Coordinator</a:t>
            </a:r>
          </a:p>
          <a:p>
            <a:pPr lvl="1"/>
            <a:r>
              <a:rPr lang="en-US" sz="1800" dirty="0" smtClean="0"/>
              <a:t>State Conservation Commission</a:t>
            </a:r>
          </a:p>
          <a:p>
            <a:pPr lvl="1"/>
            <a:r>
              <a:rPr lang="en-US" sz="1800" dirty="0" smtClean="0"/>
              <a:t>Pa Department of Agriculture</a:t>
            </a:r>
          </a:p>
          <a:p>
            <a:pPr lvl="1"/>
            <a:r>
              <a:rPr lang="en-US" sz="1800" dirty="0" smtClean="0">
                <a:hlinkClick r:id="rId5"/>
              </a:rPr>
              <a:t>rrichardso@pa.gov</a:t>
            </a:r>
            <a:r>
              <a:rPr lang="en-US" sz="1800" dirty="0" smtClean="0"/>
              <a:t> </a:t>
            </a:r>
          </a:p>
          <a:p>
            <a:pPr lvl="1"/>
            <a:r>
              <a:rPr lang="en-US" sz="1800" dirty="0" smtClean="0"/>
              <a:t>717-787-2013</a:t>
            </a:r>
            <a:endParaRPr lang="en-US" sz="1800" dirty="0"/>
          </a:p>
        </p:txBody>
      </p:sp>
      <p:sp>
        <p:nvSpPr>
          <p:cNvPr id="13" name="Text Box 19"/>
          <p:cNvSpPr txBox="1">
            <a:spLocks noChangeArrowheads="1"/>
          </p:cNvSpPr>
          <p:nvPr/>
        </p:nvSpPr>
        <p:spPr bwMode="auto">
          <a:xfrm>
            <a:off x="1813560" y="457200"/>
            <a:ext cx="4968240" cy="523220"/>
          </a:xfrm>
          <a:prstGeom prst="rect">
            <a:avLst/>
          </a:prstGeom>
          <a:solidFill>
            <a:schemeClr val="bg1"/>
          </a:solidFill>
          <a:ln w="9525">
            <a:noFill/>
            <a:miter lim="800000"/>
            <a:headEnd/>
            <a:tailEnd/>
          </a:ln>
        </p:spPr>
        <p:txBody>
          <a:bodyPr wrap="square">
            <a:spAutoFit/>
          </a:bodyPr>
          <a:lstStyle/>
          <a:p>
            <a:pPr algn="ctr"/>
            <a:r>
              <a:rPr lang="en-US" sz="2800" b="1" u="sng" dirty="0">
                <a:hlinkClick r:id="rId6"/>
              </a:rPr>
              <a:t>www.dirtandgravelroads.org</a:t>
            </a:r>
            <a:r>
              <a:rPr lang="en-US" sz="2800" b="1" u="sng" dirty="0"/>
              <a:t> </a:t>
            </a:r>
          </a:p>
        </p:txBody>
      </p:sp>
      <p:sp>
        <p:nvSpPr>
          <p:cNvPr id="14" name="Subtitle 2"/>
          <p:cNvSpPr txBox="1">
            <a:spLocks/>
          </p:cNvSpPr>
          <p:nvPr/>
        </p:nvSpPr>
        <p:spPr>
          <a:xfrm>
            <a:off x="4730115" y="975360"/>
            <a:ext cx="8229600" cy="579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u="sng" dirty="0"/>
              <a:t>S</a:t>
            </a:r>
            <a:r>
              <a:rPr lang="en-US" sz="2400" b="1" u="sng" dirty="0" smtClean="0"/>
              <a:t>teve Bloser</a:t>
            </a:r>
          </a:p>
          <a:p>
            <a:pPr lvl="1"/>
            <a:r>
              <a:rPr lang="en-US" sz="1800" b="1" dirty="0" smtClean="0"/>
              <a:t>CENTER</a:t>
            </a:r>
            <a:r>
              <a:rPr lang="en-US" sz="1800" dirty="0" smtClean="0"/>
              <a:t> Director</a:t>
            </a:r>
          </a:p>
          <a:p>
            <a:pPr lvl="1"/>
            <a:r>
              <a:rPr lang="en-US" sz="1800" dirty="0" smtClean="0"/>
              <a:t>PSU Center for Dirt and Gravel Roads</a:t>
            </a:r>
          </a:p>
          <a:p>
            <a:pPr lvl="1"/>
            <a:r>
              <a:rPr lang="en-US" sz="1800" dirty="0" smtClean="0">
                <a:hlinkClick r:id="rId7"/>
              </a:rPr>
              <a:t>smb201@psu.edu</a:t>
            </a:r>
            <a:endParaRPr lang="en-US" sz="1800" dirty="0" smtClean="0"/>
          </a:p>
          <a:p>
            <a:pPr lvl="1"/>
            <a:r>
              <a:rPr lang="en-US" sz="1800" dirty="0" smtClean="0"/>
              <a:t>814-865-5355</a:t>
            </a:r>
            <a:endParaRPr lang="en-US" sz="1800" dirty="0"/>
          </a:p>
        </p:txBody>
      </p:sp>
    </p:spTree>
    <p:extLst>
      <p:ext uri="{BB962C8B-B14F-4D97-AF65-F5344CB8AC3E}">
        <p14:creationId xmlns:p14="http://schemas.microsoft.com/office/powerpoint/2010/main" val="11274450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514350" indent="-514350">
              <a:buAutoNum type="arabicParenR"/>
            </a:pPr>
            <a:r>
              <a:rPr lang="en-US" dirty="0" smtClean="0"/>
              <a:t>Introduction</a:t>
            </a:r>
            <a:endParaRPr lang="en-US" dirty="0"/>
          </a:p>
        </p:txBody>
      </p:sp>
      <p:sp>
        <p:nvSpPr>
          <p:cNvPr id="3" name="Subtitle 2"/>
          <p:cNvSpPr>
            <a:spLocks noGrp="1"/>
          </p:cNvSpPr>
          <p:nvPr>
            <p:ph type="subTitle" idx="1"/>
          </p:nvPr>
        </p:nvSpPr>
        <p:spPr/>
        <p:txBody>
          <a:bodyPr>
            <a:normAutofit/>
          </a:bodyPr>
          <a:lstStyle/>
          <a:p>
            <a:pPr marL="0" indent="0">
              <a:buNone/>
            </a:pPr>
            <a:r>
              <a:rPr lang="en-US" sz="3600" b="1" u="sng" dirty="0" smtClean="0"/>
              <a:t>Introduction Contents</a:t>
            </a:r>
          </a:p>
          <a:p>
            <a:r>
              <a:rPr lang="en-US" sz="3600" dirty="0" smtClean="0"/>
              <a:t>Overview of Program and rest of manual</a:t>
            </a:r>
          </a:p>
          <a:p>
            <a:r>
              <a:rPr lang="en-US" sz="3600" dirty="0" smtClean="0"/>
              <a:t>Brief Program</a:t>
            </a:r>
            <a:r>
              <a:rPr lang="en-US" sz="3600" baseline="0" dirty="0" smtClean="0"/>
              <a:t> history</a:t>
            </a:r>
          </a:p>
          <a:p>
            <a:r>
              <a:rPr lang="en-US" sz="3600" baseline="0" dirty="0" smtClean="0"/>
              <a:t>Explanation of Worksites</a:t>
            </a:r>
          </a:p>
          <a:p>
            <a:r>
              <a:rPr lang="en-US" sz="3600" baseline="0" dirty="0" smtClean="0"/>
              <a:t>Explanation of ESM practices</a:t>
            </a:r>
            <a:endParaRPr lang="en-US" sz="3600" dirty="0" smtClean="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1. Intro</a:t>
            </a:r>
            <a:endParaRPr lang="en-US" dirty="0">
              <a:solidFill>
                <a:srgbClr val="FFFFCC"/>
              </a:solidFill>
            </a:endParaRPr>
          </a:p>
        </p:txBody>
      </p:sp>
    </p:spTree>
    <p:extLst>
      <p:ext uri="{BB962C8B-B14F-4D97-AF65-F5344CB8AC3E}">
        <p14:creationId xmlns:p14="http://schemas.microsoft.com/office/powerpoint/2010/main" val="9686571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514350" indent="-514350">
              <a:buAutoNum type="arabicParenR"/>
            </a:pPr>
            <a:r>
              <a:rPr lang="en-US" dirty="0" smtClean="0"/>
              <a:t>Introduction</a:t>
            </a:r>
            <a:endParaRPr lang="en-US" dirty="0"/>
          </a:p>
        </p:txBody>
      </p:sp>
      <p:sp>
        <p:nvSpPr>
          <p:cNvPr id="3" name="Subtitle 2"/>
          <p:cNvSpPr>
            <a:spLocks noGrp="1"/>
          </p:cNvSpPr>
          <p:nvPr>
            <p:ph type="subTitle" idx="1"/>
          </p:nvPr>
        </p:nvSpPr>
        <p:spPr/>
        <p:txBody>
          <a:bodyPr>
            <a:normAutofit/>
          </a:bodyPr>
          <a:lstStyle/>
          <a:p>
            <a:pPr marL="0" indent="0">
              <a:buNone/>
            </a:pPr>
            <a:r>
              <a:rPr lang="en-US" sz="3600" b="1" u="sng" dirty="0" smtClean="0"/>
              <a:t>Introduction Contents</a:t>
            </a:r>
          </a:p>
          <a:p>
            <a:r>
              <a:rPr lang="en-US" sz="3600" dirty="0" smtClean="0"/>
              <a:t>Overview of Program and rest of manual</a:t>
            </a:r>
          </a:p>
          <a:p>
            <a:r>
              <a:rPr lang="en-US" sz="3600" dirty="0" smtClean="0"/>
              <a:t>Brief Program</a:t>
            </a:r>
            <a:r>
              <a:rPr lang="en-US" sz="3600" baseline="0" dirty="0" smtClean="0"/>
              <a:t> history</a:t>
            </a:r>
          </a:p>
          <a:p>
            <a:r>
              <a:rPr lang="en-US" sz="3600" baseline="0" dirty="0" smtClean="0"/>
              <a:t>Explanation of Worksites</a:t>
            </a:r>
          </a:p>
          <a:p>
            <a:r>
              <a:rPr lang="en-US" sz="3600" baseline="0" dirty="0" smtClean="0"/>
              <a:t>Explanation of ESM practices</a:t>
            </a:r>
            <a:endParaRPr lang="en-US" sz="3600" dirty="0" smtClean="0"/>
          </a:p>
        </p:txBody>
      </p:sp>
      <p:sp>
        <p:nvSpPr>
          <p:cNvPr id="4" name="TextBox 3"/>
          <p:cNvSpPr txBox="1"/>
          <p:nvPr/>
        </p:nvSpPr>
        <p:spPr>
          <a:xfrm>
            <a:off x="2590800" y="4419600"/>
            <a:ext cx="6248400" cy="1754326"/>
          </a:xfrm>
          <a:prstGeom prst="rect">
            <a:avLst/>
          </a:prstGeom>
          <a:solidFill>
            <a:srgbClr val="FFFF00"/>
          </a:solidFill>
          <a:ln>
            <a:solidFill>
              <a:srgbClr val="FF0000"/>
            </a:solidFill>
          </a:ln>
        </p:spPr>
        <p:txBody>
          <a:bodyPr wrap="square" rtlCol="0">
            <a:spAutoFit/>
          </a:bodyPr>
          <a:lstStyle/>
          <a:p>
            <a:r>
              <a:rPr lang="en-US" sz="3600" dirty="0" smtClean="0">
                <a:solidFill>
                  <a:srgbClr val="FF0000"/>
                </a:solidFill>
              </a:rPr>
              <a:t>Note manual section and title on top of slide.  Follow along or take notes in manual.</a:t>
            </a:r>
            <a:endParaRPr lang="en-US" sz="3600" dirty="0">
              <a:solidFill>
                <a:srgbClr val="FF0000"/>
              </a:solidFill>
            </a:endParaRPr>
          </a:p>
        </p:txBody>
      </p:sp>
      <p:cxnSp>
        <p:nvCxnSpPr>
          <p:cNvPr id="5" name="Straight Arrow Connector 4"/>
          <p:cNvCxnSpPr>
            <a:stCxn id="4" idx="0"/>
          </p:cNvCxnSpPr>
          <p:nvPr/>
        </p:nvCxnSpPr>
        <p:spPr>
          <a:xfrm flipH="1" flipV="1">
            <a:off x="5181600" y="533400"/>
            <a:ext cx="533400" cy="38862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1. Intro</a:t>
            </a:r>
            <a:endParaRPr lang="en-US" dirty="0">
              <a:solidFill>
                <a:srgbClr val="FFFFCC"/>
              </a:solidFill>
            </a:endParaRPr>
          </a:p>
        </p:txBody>
      </p:sp>
    </p:spTree>
    <p:extLst>
      <p:ext uri="{BB962C8B-B14F-4D97-AF65-F5344CB8AC3E}">
        <p14:creationId xmlns:p14="http://schemas.microsoft.com/office/powerpoint/2010/main" val="240807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Administrative Manual</a:t>
            </a:r>
            <a:endParaRPr lang="en-US" dirty="0"/>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smtClean="0">
                <a:solidFill>
                  <a:schemeClr val="bg1">
                    <a:lumMod val="50000"/>
                  </a:schemeClr>
                </a:solidFill>
              </a:rPr>
              <a:t>Introduction</a:t>
            </a:r>
          </a:p>
          <a:p>
            <a:pPr marL="514350" indent="-514350">
              <a:buFont typeface="+mj-lt"/>
              <a:buAutoNum type="arabicParenR"/>
            </a:pPr>
            <a:r>
              <a:rPr lang="en-US" sz="3600" b="1" u="sng" dirty="0" smtClean="0">
                <a:solidFill>
                  <a:srgbClr val="FFFF00"/>
                </a:solidFill>
              </a:rPr>
              <a:t>SCC Role</a:t>
            </a:r>
          </a:p>
          <a:p>
            <a:pPr marL="514350" indent="-514350">
              <a:buFont typeface="+mj-lt"/>
              <a:buAutoNum type="arabicParenR"/>
            </a:pPr>
            <a:r>
              <a:rPr lang="en-US" sz="3600" b="1" dirty="0" smtClean="0">
                <a:solidFill>
                  <a:schemeClr val="bg1"/>
                </a:solidFill>
              </a:rPr>
              <a:t>Conservation District Role</a:t>
            </a:r>
          </a:p>
          <a:p>
            <a:pPr marL="514350" indent="-514350">
              <a:buFont typeface="+mj-lt"/>
              <a:buAutoNum type="arabicParenR"/>
            </a:pPr>
            <a:r>
              <a:rPr lang="en-US" sz="3600" b="1" dirty="0" smtClean="0">
                <a:solidFill>
                  <a:schemeClr val="bg1"/>
                </a:solidFill>
              </a:rPr>
              <a:t>Quality Assurance Board</a:t>
            </a:r>
          </a:p>
          <a:p>
            <a:pPr marL="514350" indent="-514350">
              <a:buFont typeface="+mj-lt"/>
              <a:buAutoNum type="arabicParenR"/>
            </a:pPr>
            <a:r>
              <a:rPr lang="en-US" sz="3600" b="1" dirty="0" smtClean="0">
                <a:solidFill>
                  <a:schemeClr val="bg1"/>
                </a:solidFill>
              </a:rPr>
              <a:t>Applicant Role</a:t>
            </a:r>
          </a:p>
          <a:p>
            <a:pPr marL="514350" indent="-514350">
              <a:buFont typeface="+mj-lt"/>
              <a:buAutoNum type="arabicParenR"/>
            </a:pPr>
            <a:r>
              <a:rPr lang="en-US" sz="3600" b="1" dirty="0" smtClean="0">
                <a:solidFill>
                  <a:schemeClr val="bg1"/>
                </a:solidFill>
              </a:rPr>
              <a:t>Center for Dirt and Gravel Roads</a:t>
            </a:r>
          </a:p>
          <a:p>
            <a:pPr marL="514350" indent="-514350">
              <a:buFont typeface="+mj-lt"/>
              <a:buAutoNum type="arabicParenR"/>
            </a:pPr>
            <a:r>
              <a:rPr lang="en-US" sz="3600" b="1" dirty="0" smtClean="0">
                <a:solidFill>
                  <a:schemeClr val="bg1"/>
                </a:solidFill>
              </a:rPr>
              <a:t>Additional</a:t>
            </a:r>
            <a:r>
              <a:rPr lang="en-US" sz="3600" b="1" baseline="0" dirty="0" smtClean="0">
                <a:solidFill>
                  <a:schemeClr val="bg1"/>
                </a:solidFill>
              </a:rPr>
              <a:t> Policies</a:t>
            </a:r>
          </a:p>
          <a:p>
            <a:pPr marL="514350" indent="-514350">
              <a:buFont typeface="+mj-lt"/>
              <a:buAutoNum type="arabicParenR"/>
            </a:pPr>
            <a:r>
              <a:rPr lang="en-US" sz="3600" b="1" baseline="0" dirty="0" smtClean="0">
                <a:solidFill>
                  <a:schemeClr val="bg1"/>
                </a:solidFill>
              </a:rPr>
              <a:t>Permits and Other Requirements</a:t>
            </a:r>
          </a:p>
          <a:p>
            <a:pPr marL="0" indent="0">
              <a:buFont typeface="+mj-lt"/>
              <a:buNone/>
            </a:pPr>
            <a:r>
              <a:rPr lang="en-US" sz="3600" b="1" baseline="0" dirty="0" smtClean="0">
                <a:solidFill>
                  <a:schemeClr val="bg1"/>
                </a:solidFill>
              </a:rPr>
              <a:t>Appendices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57199"/>
            <a:ext cx="2621666" cy="3416761"/>
          </a:xfrm>
          <a:prstGeom prst="rect">
            <a:avLst/>
          </a:prstGeom>
          <a:noFill/>
          <a:ln w="38100">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603800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indent="0">
              <a:buNone/>
            </a:pPr>
            <a:r>
              <a:rPr lang="en-US" dirty="0" smtClean="0"/>
              <a:t>2) State Conservation Commission</a:t>
            </a:r>
            <a:endParaRPr lang="en-US" dirty="0"/>
          </a:p>
        </p:txBody>
      </p:sp>
      <p:sp>
        <p:nvSpPr>
          <p:cNvPr id="3" name="Subtitle 2"/>
          <p:cNvSpPr>
            <a:spLocks noGrp="1"/>
          </p:cNvSpPr>
          <p:nvPr>
            <p:ph type="subTitle" idx="1"/>
          </p:nvPr>
        </p:nvSpPr>
        <p:spPr/>
        <p:txBody>
          <a:bodyPr>
            <a:normAutofit/>
          </a:bodyPr>
          <a:lstStyle/>
          <a:p>
            <a:pPr marL="0" indent="0">
              <a:buNone/>
            </a:pPr>
            <a:r>
              <a:rPr lang="en-US" b="1" u="sng" dirty="0" smtClean="0"/>
              <a:t>SCC</a:t>
            </a:r>
          </a:p>
          <a:p>
            <a:r>
              <a:rPr lang="en-US" dirty="0" smtClean="0"/>
              <a:t>14-member board in PA Department of Agriculture</a:t>
            </a:r>
          </a:p>
          <a:p>
            <a:r>
              <a:rPr lang="en-US" u="sng" dirty="0" smtClean="0"/>
              <a:t>Karl Brown</a:t>
            </a:r>
            <a:r>
              <a:rPr lang="en-US" dirty="0" smtClean="0"/>
              <a:t>: Executive Secretary</a:t>
            </a:r>
          </a:p>
          <a:p>
            <a:r>
              <a:rPr lang="en-US" u="sng" dirty="0" smtClean="0"/>
              <a:t>Roy Richardson</a:t>
            </a:r>
            <a:r>
              <a:rPr lang="en-US" dirty="0" smtClean="0"/>
              <a:t>: DGLVR Program Coordinator</a:t>
            </a:r>
          </a:p>
          <a:p>
            <a:r>
              <a:rPr lang="en-US" u="sng" dirty="0" smtClean="0"/>
              <a:t>Justin Challenger</a:t>
            </a:r>
            <a:r>
              <a:rPr lang="en-US" dirty="0" smtClean="0"/>
              <a:t>: DGLVR Staff</a:t>
            </a:r>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2. SCC</a:t>
            </a:r>
            <a:endParaRPr lang="en-US" dirty="0">
              <a:solidFill>
                <a:srgbClr val="FFFFCC"/>
              </a:solidFill>
            </a:endParaRPr>
          </a:p>
        </p:txBody>
      </p:sp>
    </p:spTree>
    <p:extLst>
      <p:ext uri="{BB962C8B-B14F-4D97-AF65-F5344CB8AC3E}">
        <p14:creationId xmlns:p14="http://schemas.microsoft.com/office/powerpoint/2010/main" val="2476945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indent="0">
              <a:buNone/>
            </a:pPr>
            <a:r>
              <a:rPr lang="en-US" dirty="0" smtClean="0"/>
              <a:t>2) State Conservation Commission</a:t>
            </a:r>
            <a:endParaRPr lang="en-US" dirty="0"/>
          </a:p>
        </p:txBody>
      </p:sp>
      <p:sp>
        <p:nvSpPr>
          <p:cNvPr id="3" name="Subtitle 2"/>
          <p:cNvSpPr>
            <a:spLocks noGrp="1"/>
          </p:cNvSpPr>
          <p:nvPr>
            <p:ph type="subTitle" idx="1"/>
          </p:nvPr>
        </p:nvSpPr>
        <p:spPr/>
        <p:txBody>
          <a:bodyPr>
            <a:normAutofit/>
          </a:bodyPr>
          <a:lstStyle/>
          <a:p>
            <a:pPr marL="0" indent="0">
              <a:buNone/>
            </a:pPr>
            <a:r>
              <a:rPr lang="en-US" sz="3600" b="1" u="sng" dirty="0" smtClean="0"/>
              <a:t>SCC Role</a:t>
            </a:r>
          </a:p>
          <a:p>
            <a:r>
              <a:rPr lang="en-US" sz="3600" dirty="0" smtClean="0"/>
              <a:t>SCC Structure</a:t>
            </a:r>
          </a:p>
          <a:p>
            <a:r>
              <a:rPr lang="en-US" sz="3600" dirty="0" smtClean="0"/>
              <a:t>Program Coordinator</a:t>
            </a:r>
          </a:p>
          <a:p>
            <a:r>
              <a:rPr lang="en-US" sz="3600" dirty="0" smtClean="0"/>
              <a:t>Allocations</a:t>
            </a:r>
          </a:p>
          <a:p>
            <a:r>
              <a:rPr lang="en-US" sz="3600" dirty="0" smtClean="0"/>
              <a:t>Replenishments</a:t>
            </a:r>
          </a:p>
          <a:p>
            <a:r>
              <a:rPr lang="en-US" sz="3600" dirty="0" smtClean="0"/>
              <a:t>Establishing Policy</a:t>
            </a:r>
          </a:p>
          <a:p>
            <a:r>
              <a:rPr lang="en-US" sz="3600" b="1" dirty="0" smtClean="0"/>
              <a:t>Quality Assurance / Quality Control</a:t>
            </a:r>
            <a:endParaRPr lang="en-US" sz="3600" b="1"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2. SCC</a:t>
            </a:r>
            <a:endParaRPr lang="en-US" dirty="0">
              <a:solidFill>
                <a:srgbClr val="FFFFCC"/>
              </a:solidFill>
            </a:endParaRPr>
          </a:p>
        </p:txBody>
      </p:sp>
    </p:spTree>
    <p:extLst>
      <p:ext uri="{BB962C8B-B14F-4D97-AF65-F5344CB8AC3E}">
        <p14:creationId xmlns:p14="http://schemas.microsoft.com/office/powerpoint/2010/main" val="6165627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indent="0">
              <a:buNone/>
            </a:pPr>
            <a:r>
              <a:rPr lang="en-US" dirty="0" smtClean="0"/>
              <a:t>2) State Conservation Commission</a:t>
            </a:r>
            <a:endParaRPr lang="en-US" dirty="0"/>
          </a:p>
        </p:txBody>
      </p:sp>
      <p:sp>
        <p:nvSpPr>
          <p:cNvPr id="3" name="Subtitle 2"/>
          <p:cNvSpPr>
            <a:spLocks noGrp="1"/>
          </p:cNvSpPr>
          <p:nvPr>
            <p:ph type="subTitle" idx="1"/>
          </p:nvPr>
        </p:nvSpPr>
        <p:spPr>
          <a:xfrm>
            <a:off x="457200" y="762000"/>
            <a:ext cx="8534400" cy="5791200"/>
          </a:xfrm>
        </p:spPr>
        <p:txBody>
          <a:bodyPr>
            <a:normAutofit/>
          </a:bodyPr>
          <a:lstStyle/>
          <a:p>
            <a:pPr marL="0" indent="0">
              <a:buNone/>
            </a:pPr>
            <a:r>
              <a:rPr lang="en-US" sz="3600" b="1" u="sng" dirty="0" smtClean="0"/>
              <a:t>Quality Assurance / Quality Control (QAQC)</a:t>
            </a:r>
          </a:p>
          <a:p>
            <a:r>
              <a:rPr lang="en-US" sz="3600" dirty="0" smtClean="0"/>
              <a:t>2-day Visit to each county to review Program.</a:t>
            </a:r>
          </a:p>
          <a:p>
            <a:r>
              <a:rPr lang="en-US" sz="3600" dirty="0" smtClean="0"/>
              <a:t>Administration, Functionality, Projects.</a:t>
            </a:r>
          </a:p>
          <a:p>
            <a:r>
              <a:rPr lang="en-US" sz="3600" dirty="0" smtClean="0"/>
              <a:t>Involve Center staff and Field Rep.</a:t>
            </a:r>
          </a:p>
          <a:p>
            <a:r>
              <a:rPr lang="en-US" sz="3600" dirty="0" smtClean="0"/>
              <a:t>Planning to visit 15-20 districts annually.</a:t>
            </a:r>
          </a:p>
          <a:p>
            <a:r>
              <a:rPr lang="en-US" sz="3600" dirty="0" smtClean="0"/>
              <a:t>Complete details on website </a:t>
            </a:r>
            <a:r>
              <a:rPr lang="en-US" sz="2400" dirty="0" smtClean="0">
                <a:hlinkClick r:id="rId4"/>
              </a:rPr>
              <a:t>www.dirtandgravelroads.org</a:t>
            </a:r>
            <a:r>
              <a:rPr lang="en-US" sz="2400" dirty="0" smtClean="0"/>
              <a:t> </a:t>
            </a:r>
          </a:p>
          <a:p>
            <a:endParaRPr lang="en-US" sz="3600" dirty="0" smtClean="0"/>
          </a:p>
          <a:p>
            <a:endParaRPr lang="en-US" sz="3600" b="1"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2. SCC</a:t>
            </a:r>
            <a:endParaRPr lang="en-US" dirty="0">
              <a:solidFill>
                <a:srgbClr val="FFFFCC"/>
              </a:solidFill>
            </a:endParaRPr>
          </a:p>
        </p:txBody>
      </p:sp>
    </p:spTree>
    <p:extLst>
      <p:ext uri="{BB962C8B-B14F-4D97-AF65-F5344CB8AC3E}">
        <p14:creationId xmlns:p14="http://schemas.microsoft.com/office/powerpoint/2010/main" val="37598076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Administrative Manual</a:t>
            </a:r>
            <a:endParaRPr lang="en-US" dirty="0"/>
          </a:p>
        </p:txBody>
      </p:sp>
      <p:sp>
        <p:nvSpPr>
          <p:cNvPr id="3" name="Subtitle 2"/>
          <p:cNvSpPr>
            <a:spLocks noGrp="1"/>
          </p:cNvSpPr>
          <p:nvPr>
            <p:ph type="subTitle" idx="1"/>
          </p:nvPr>
        </p:nvSpPr>
        <p:spPr/>
        <p:txBody>
          <a:bodyPr>
            <a:noAutofit/>
          </a:bodyPr>
          <a:lstStyle/>
          <a:p>
            <a:pPr marL="514350" indent="-514350">
              <a:buFont typeface="+mj-lt"/>
              <a:buAutoNum type="arabicParenR"/>
            </a:pPr>
            <a:r>
              <a:rPr lang="en-US" sz="3600" b="1" dirty="0" smtClean="0">
                <a:solidFill>
                  <a:schemeClr val="bg1">
                    <a:lumMod val="50000"/>
                  </a:schemeClr>
                </a:solidFill>
              </a:rPr>
              <a:t>Introduction</a:t>
            </a:r>
          </a:p>
          <a:p>
            <a:pPr marL="514350" indent="-514350">
              <a:buFont typeface="+mj-lt"/>
              <a:buAutoNum type="arabicParenR"/>
            </a:pPr>
            <a:r>
              <a:rPr lang="en-US" sz="3600" b="1" dirty="0" smtClean="0">
                <a:solidFill>
                  <a:schemeClr val="bg1">
                    <a:lumMod val="50000"/>
                  </a:schemeClr>
                </a:solidFill>
              </a:rPr>
              <a:t>SCC Role</a:t>
            </a:r>
          </a:p>
          <a:p>
            <a:pPr marL="514350" indent="-514350">
              <a:buFont typeface="+mj-lt"/>
              <a:buAutoNum type="arabicParenR"/>
            </a:pPr>
            <a:r>
              <a:rPr lang="en-US" sz="3600" b="1" u="sng" dirty="0" smtClean="0">
                <a:solidFill>
                  <a:srgbClr val="FFFF00"/>
                </a:solidFill>
              </a:rPr>
              <a:t>Conservation District Role</a:t>
            </a:r>
          </a:p>
          <a:p>
            <a:pPr marL="514350" indent="-514350">
              <a:buFont typeface="+mj-lt"/>
              <a:buAutoNum type="arabicParenR"/>
            </a:pPr>
            <a:r>
              <a:rPr lang="en-US" sz="3600" b="1" dirty="0" smtClean="0">
                <a:solidFill>
                  <a:schemeClr val="bg1"/>
                </a:solidFill>
              </a:rPr>
              <a:t>Quality Assurance Board</a:t>
            </a:r>
          </a:p>
          <a:p>
            <a:pPr marL="514350" indent="-514350">
              <a:buFont typeface="+mj-lt"/>
              <a:buAutoNum type="arabicParenR"/>
            </a:pPr>
            <a:r>
              <a:rPr lang="en-US" sz="3600" b="1" dirty="0" smtClean="0">
                <a:solidFill>
                  <a:schemeClr val="bg1"/>
                </a:solidFill>
              </a:rPr>
              <a:t>Applicant Role</a:t>
            </a:r>
          </a:p>
          <a:p>
            <a:pPr marL="514350" indent="-514350">
              <a:buFont typeface="+mj-lt"/>
              <a:buAutoNum type="arabicParenR"/>
            </a:pPr>
            <a:r>
              <a:rPr lang="en-US" sz="3600" b="1" dirty="0" smtClean="0">
                <a:solidFill>
                  <a:schemeClr val="bg1"/>
                </a:solidFill>
              </a:rPr>
              <a:t>Center for Dirt and Gravel Roads</a:t>
            </a:r>
          </a:p>
          <a:p>
            <a:pPr marL="514350" indent="-514350">
              <a:buFont typeface="+mj-lt"/>
              <a:buAutoNum type="arabicParenR"/>
            </a:pPr>
            <a:r>
              <a:rPr lang="en-US" sz="3600" b="1" dirty="0" smtClean="0">
                <a:solidFill>
                  <a:schemeClr val="bg1"/>
                </a:solidFill>
              </a:rPr>
              <a:t>Additional</a:t>
            </a:r>
            <a:r>
              <a:rPr lang="en-US" sz="3600" b="1" baseline="0" dirty="0" smtClean="0">
                <a:solidFill>
                  <a:schemeClr val="bg1"/>
                </a:solidFill>
              </a:rPr>
              <a:t> Policies</a:t>
            </a:r>
          </a:p>
          <a:p>
            <a:pPr marL="514350" indent="-514350">
              <a:buFont typeface="+mj-lt"/>
              <a:buAutoNum type="arabicParenR"/>
            </a:pPr>
            <a:r>
              <a:rPr lang="en-US" sz="3600" b="1" baseline="0" dirty="0" smtClean="0">
                <a:solidFill>
                  <a:schemeClr val="bg1"/>
                </a:solidFill>
              </a:rPr>
              <a:t>Permits and Other Requirements</a:t>
            </a:r>
          </a:p>
          <a:p>
            <a:pPr marL="0" indent="0">
              <a:buFont typeface="+mj-lt"/>
              <a:buNone/>
            </a:pPr>
            <a:r>
              <a:rPr lang="en-US" sz="3600" b="1" baseline="0" dirty="0" smtClean="0">
                <a:solidFill>
                  <a:schemeClr val="bg1"/>
                </a:solidFill>
              </a:rPr>
              <a:t>Appendices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57199"/>
            <a:ext cx="2621666" cy="3416761"/>
          </a:xfrm>
          <a:prstGeom prst="rect">
            <a:avLst/>
          </a:prstGeom>
          <a:noFill/>
          <a:ln w="38100">
            <a:solidFill>
              <a:schemeClr val="tx1"/>
            </a:solidFill>
            <a:miter lim="800000"/>
            <a:headEnd/>
            <a:tailEnd/>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058834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Administrative Training</a:t>
            </a:r>
            <a:endParaRPr lang="en-US" dirty="0"/>
          </a:p>
        </p:txBody>
      </p:sp>
      <p:sp>
        <p:nvSpPr>
          <p:cNvPr id="3" name="Subtitle 2"/>
          <p:cNvSpPr>
            <a:spLocks noGrp="1"/>
          </p:cNvSpPr>
          <p:nvPr>
            <p:ph type="subTitle" idx="1"/>
          </p:nvPr>
        </p:nvSpPr>
        <p:spPr/>
        <p:txBody>
          <a:bodyPr>
            <a:noAutofit/>
          </a:bodyPr>
          <a:lstStyle/>
          <a:p>
            <a:pPr marL="0" indent="0">
              <a:buNone/>
            </a:pPr>
            <a:r>
              <a:rPr lang="en-US" sz="4000" b="1" u="sng" dirty="0" smtClean="0"/>
              <a:t>Goals today</a:t>
            </a:r>
            <a:r>
              <a:rPr lang="en-US" sz="4000" b="1" dirty="0" smtClean="0"/>
              <a:t>:</a:t>
            </a:r>
          </a:p>
          <a:p>
            <a:r>
              <a:rPr lang="en-US" sz="4000" dirty="0" smtClean="0"/>
              <a:t>Provide guidance for Districts to run their Program.</a:t>
            </a:r>
          </a:p>
          <a:p>
            <a:r>
              <a:rPr lang="en-US" sz="4000" dirty="0" smtClean="0"/>
              <a:t>Clear up “grey areas” in existing</a:t>
            </a:r>
            <a:r>
              <a:rPr lang="en-US" sz="4000" baseline="0" dirty="0" smtClean="0"/>
              <a:t> Program.</a:t>
            </a:r>
          </a:p>
          <a:p>
            <a:r>
              <a:rPr lang="en-US" sz="4000" baseline="0" dirty="0" smtClean="0"/>
              <a:t>Outline new topics.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Introduction</a:t>
            </a:r>
            <a:endParaRPr lang="en-US" dirty="0">
              <a:solidFill>
                <a:srgbClr val="FFFFCC"/>
              </a:solidFill>
            </a:endParaRPr>
          </a:p>
        </p:txBody>
      </p:sp>
    </p:spTree>
    <p:extLst>
      <p:ext uri="{BB962C8B-B14F-4D97-AF65-F5344CB8AC3E}">
        <p14:creationId xmlns:p14="http://schemas.microsoft.com/office/powerpoint/2010/main" val="38761852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indent="0">
              <a:buNone/>
            </a:pPr>
            <a:r>
              <a:rPr lang="en-US" dirty="0" smtClean="0"/>
              <a:t>3) Conservation District Role</a:t>
            </a:r>
            <a:endParaRPr lang="en-US" dirty="0"/>
          </a:p>
        </p:txBody>
      </p:sp>
      <p:sp>
        <p:nvSpPr>
          <p:cNvPr id="3" name="Subtitle 2"/>
          <p:cNvSpPr>
            <a:spLocks noGrp="1"/>
          </p:cNvSpPr>
          <p:nvPr>
            <p:ph type="subTitle" idx="1"/>
          </p:nvPr>
        </p:nvSpPr>
        <p:spPr/>
        <p:txBody>
          <a:bodyPr>
            <a:normAutofit/>
          </a:bodyPr>
          <a:lstStyle/>
          <a:p>
            <a:r>
              <a:rPr lang="en-US" sz="3600" b="1" u="sng" dirty="0" smtClean="0"/>
              <a:t>District Role:</a:t>
            </a:r>
          </a:p>
          <a:p>
            <a:pPr lvl="1"/>
            <a:r>
              <a:rPr lang="en-US" sz="3200" u="sng" dirty="0" smtClean="0"/>
              <a:t>Run the Program </a:t>
            </a:r>
            <a:r>
              <a:rPr lang="en-US" sz="3200" dirty="0" smtClean="0"/>
              <a:t>within each County.</a:t>
            </a:r>
          </a:p>
          <a:p>
            <a:pPr lvl="1"/>
            <a:r>
              <a:rPr lang="en-US" sz="3200" dirty="0" smtClean="0"/>
              <a:t>Receive $ from SCC</a:t>
            </a:r>
          </a:p>
          <a:p>
            <a:pPr lvl="1"/>
            <a:r>
              <a:rPr lang="en-US" sz="3200" dirty="0" smtClean="0"/>
              <a:t>Provide grants</a:t>
            </a:r>
            <a:r>
              <a:rPr lang="en-US" sz="3200" baseline="0" dirty="0" smtClean="0"/>
              <a:t> to applicants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4758866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 CD Role</a:t>
            </a:r>
            <a:endParaRPr lang="en-US" dirty="0"/>
          </a:p>
        </p:txBody>
      </p:sp>
      <p:sp>
        <p:nvSpPr>
          <p:cNvPr id="3" name="Subtitle 2"/>
          <p:cNvSpPr>
            <a:spLocks noGrp="1"/>
          </p:cNvSpPr>
          <p:nvPr>
            <p:ph type="subTitle" idx="1"/>
          </p:nvPr>
        </p:nvSpPr>
        <p:spPr/>
        <p:txBody>
          <a:bodyPr>
            <a:normAutofit/>
          </a:bodyPr>
          <a:lstStyle/>
          <a:p>
            <a:r>
              <a:rPr lang="en-US" sz="2000" strike="sngStrike" dirty="0" smtClean="0"/>
              <a:t>3.1 CD Structure</a:t>
            </a:r>
          </a:p>
          <a:p>
            <a:r>
              <a:rPr lang="en-US" sz="2000" strike="sngStrike" dirty="0" smtClean="0"/>
              <a:t>3.2 Overview</a:t>
            </a:r>
          </a:p>
          <a:p>
            <a:r>
              <a:rPr lang="en-US" sz="2800" dirty="0" smtClean="0"/>
              <a:t>3.3</a:t>
            </a:r>
            <a:r>
              <a:rPr lang="en-US" sz="2800" baseline="0" dirty="0" smtClean="0"/>
              <a:t> Receiving Funds from SCC</a:t>
            </a:r>
          </a:p>
          <a:p>
            <a:r>
              <a:rPr lang="en-US" sz="2800" baseline="0" dirty="0" smtClean="0"/>
              <a:t>3.4 Accounting of funds at CD</a:t>
            </a:r>
          </a:p>
          <a:p>
            <a:r>
              <a:rPr lang="en-US" sz="2800" baseline="0" dirty="0" smtClean="0"/>
              <a:t>3.5 Dispersing funds to Grant Recipients</a:t>
            </a:r>
          </a:p>
          <a:p>
            <a:r>
              <a:rPr lang="en-US" baseline="0" dirty="0" smtClean="0"/>
              <a:t>3.6 CD Educational opportunities</a:t>
            </a:r>
          </a:p>
          <a:p>
            <a:r>
              <a:rPr lang="en-US" dirty="0" smtClean="0"/>
              <a:t>3.7 Program Eligibility</a:t>
            </a:r>
          </a:p>
          <a:p>
            <a:r>
              <a:rPr lang="en-US" sz="4800" baseline="0" dirty="0" smtClean="0"/>
              <a:t>3.8 Administering Projects</a:t>
            </a:r>
          </a:p>
          <a:p>
            <a:r>
              <a:rPr lang="en-US" sz="2000" dirty="0" smtClean="0"/>
              <a:t>3.9 GIS System</a:t>
            </a:r>
          </a:p>
          <a:p>
            <a:r>
              <a:rPr lang="en-US" sz="2000" baseline="0" dirty="0" smtClean="0"/>
              <a:t>3.10Annual</a:t>
            </a:r>
            <a:r>
              <a:rPr lang="en-US" sz="2000" dirty="0" smtClean="0"/>
              <a:t> Summary Reports</a:t>
            </a:r>
            <a:endParaRPr lang="en-US" sz="2000" baseline="0" dirty="0" smtClean="0"/>
          </a:p>
        </p:txBody>
      </p:sp>
      <p:sp>
        <p:nvSpPr>
          <p:cNvPr id="4" name="TextBox 3"/>
          <p:cNvSpPr txBox="1"/>
          <p:nvPr/>
        </p:nvSpPr>
        <p:spPr>
          <a:xfrm>
            <a:off x="6388933" y="990600"/>
            <a:ext cx="2008883" cy="707886"/>
          </a:xfrm>
          <a:prstGeom prst="rect">
            <a:avLst/>
          </a:prstGeom>
          <a:solidFill>
            <a:srgbClr val="FFFF00"/>
          </a:solidFill>
          <a:ln>
            <a:solidFill>
              <a:srgbClr val="FF0000"/>
            </a:solidFill>
          </a:ln>
        </p:spPr>
        <p:txBody>
          <a:bodyPr wrap="none" rtlCol="0">
            <a:spAutoFit/>
          </a:bodyPr>
          <a:lstStyle/>
          <a:p>
            <a:pPr algn="ctr"/>
            <a:r>
              <a:rPr lang="en-US" sz="2000" dirty="0" smtClean="0">
                <a:solidFill>
                  <a:srgbClr val="FF0000"/>
                </a:solidFill>
              </a:rPr>
              <a:t>Topic List: </a:t>
            </a:r>
          </a:p>
          <a:p>
            <a:pPr algn="ctr"/>
            <a:r>
              <a:rPr lang="en-US" sz="2000" dirty="0" smtClean="0">
                <a:solidFill>
                  <a:srgbClr val="FF0000"/>
                </a:solidFill>
              </a:rPr>
              <a:t>follow the money</a:t>
            </a:r>
            <a:endParaRPr lang="en-US" sz="2000" dirty="0">
              <a:solidFill>
                <a:srgbClr val="FF0000"/>
              </a:solidFill>
            </a:endParaRPr>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73445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Funny Slide</a:t>
            </a:r>
            <a:endParaRPr lang="en-US" dirty="0"/>
          </a:p>
        </p:txBody>
      </p:sp>
      <p:sp>
        <p:nvSpPr>
          <p:cNvPr id="5" name="Subtitle 4"/>
          <p:cNvSpPr>
            <a:spLocks noGrp="1"/>
          </p:cNvSpPr>
          <p:nvPr>
            <p:ph type="subTitle" idx="1"/>
          </p:nvPr>
        </p:nvSpPr>
        <p:spPr/>
        <p:txBody>
          <a:bodyPr/>
          <a:lstStyle/>
          <a:p>
            <a:endParaRPr lang="en-US"/>
          </a:p>
        </p:txBody>
      </p:sp>
      <p:pic>
        <p:nvPicPr>
          <p:cNvPr id="8" name="Picture 2" descr="http://blu.stb.s-msn.com/i/1F/9DBEF5B279F1BD374B2685F9776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040907" cy="540724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6581001"/>
            <a:ext cx="9208008" cy="276999"/>
          </a:xfrm>
          <a:prstGeom prst="rect">
            <a:avLst/>
          </a:prstGeom>
          <a:solidFill>
            <a:schemeClr val="tx1"/>
          </a:solidFill>
        </p:spPr>
        <p:txBody>
          <a:bodyPr wrap="square">
            <a:spAutoFit/>
          </a:bodyPr>
          <a:lstStyle/>
          <a:p>
            <a:r>
              <a:rPr lang="en-US" sz="1200" dirty="0" smtClean="0">
                <a:solidFill>
                  <a:schemeClr val="bg1"/>
                </a:solidFill>
              </a:rPr>
              <a:t>http://www.shiply.com/blog/uploaded_images/funny_road_signs_21-746380.jpg</a:t>
            </a:r>
            <a:endParaRPr lang="en-US" sz="1200" dirty="0">
              <a:solidFill>
                <a:schemeClr val="bg1"/>
              </a:solidFill>
            </a:endParaRPr>
          </a:p>
        </p:txBody>
      </p:sp>
      <p:sp>
        <p:nvSpPr>
          <p:cNvPr id="10" name="TextBox 9"/>
          <p:cNvSpPr txBox="1"/>
          <p:nvPr/>
        </p:nvSpPr>
        <p:spPr>
          <a:xfrm>
            <a:off x="0" y="0"/>
            <a:ext cx="2937535" cy="461665"/>
          </a:xfrm>
          <a:prstGeom prst="rect">
            <a:avLst/>
          </a:prstGeom>
          <a:solidFill>
            <a:schemeClr val="bg1"/>
          </a:solidFill>
          <a:ln>
            <a:solidFill>
              <a:schemeClr val="tx1"/>
            </a:solidFill>
          </a:ln>
        </p:spPr>
        <p:txBody>
          <a:bodyPr wrap="none" rtlCol="0">
            <a:spAutoFit/>
          </a:bodyPr>
          <a:lstStyle/>
          <a:p>
            <a:r>
              <a:rPr lang="en-US" sz="2400" b="1" dirty="0" smtClean="0"/>
              <a:t>As in… “Go back to…”</a:t>
            </a:r>
            <a:endParaRPr lang="en-US" sz="2400" b="1" dirty="0"/>
          </a:p>
        </p:txBody>
      </p:sp>
    </p:spTree>
    <p:extLst>
      <p:ext uri="{BB962C8B-B14F-4D97-AF65-F5344CB8AC3E}">
        <p14:creationId xmlns:p14="http://schemas.microsoft.com/office/powerpoint/2010/main" val="3630489498"/>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 CD Role</a:t>
            </a:r>
            <a:endParaRPr lang="en-US" dirty="0"/>
          </a:p>
        </p:txBody>
      </p:sp>
      <p:sp>
        <p:nvSpPr>
          <p:cNvPr id="3" name="Subtitle 2"/>
          <p:cNvSpPr>
            <a:spLocks noGrp="1"/>
          </p:cNvSpPr>
          <p:nvPr>
            <p:ph type="subTitle" idx="1"/>
          </p:nvPr>
        </p:nvSpPr>
        <p:spPr/>
        <p:txBody>
          <a:bodyPr>
            <a:normAutofit/>
          </a:bodyPr>
          <a:lstStyle/>
          <a:p>
            <a:r>
              <a:rPr lang="en-US" sz="2000" strike="sngStrike" dirty="0" smtClean="0">
                <a:solidFill>
                  <a:schemeClr val="bg1">
                    <a:lumMod val="50000"/>
                  </a:schemeClr>
                </a:solidFill>
              </a:rPr>
              <a:t>3.1 CD Structure</a:t>
            </a:r>
          </a:p>
          <a:p>
            <a:r>
              <a:rPr lang="en-US" sz="2000" strike="sngStrike" dirty="0" smtClean="0">
                <a:solidFill>
                  <a:schemeClr val="bg1">
                    <a:lumMod val="50000"/>
                  </a:schemeClr>
                </a:solidFill>
              </a:rPr>
              <a:t>3.2 Overview</a:t>
            </a:r>
          </a:p>
          <a:p>
            <a:r>
              <a:rPr lang="en-US" sz="2800" u="sng" dirty="0" smtClean="0">
                <a:solidFill>
                  <a:srgbClr val="FF0000"/>
                </a:solidFill>
              </a:rPr>
              <a:t>3.3</a:t>
            </a:r>
            <a:r>
              <a:rPr lang="en-US" sz="2800" u="sng" baseline="0" dirty="0" smtClean="0">
                <a:solidFill>
                  <a:srgbClr val="FF0000"/>
                </a:solidFill>
              </a:rPr>
              <a:t> Receiving Funds from SCC</a:t>
            </a:r>
          </a:p>
          <a:p>
            <a:r>
              <a:rPr lang="en-US" sz="2800" baseline="0" dirty="0" smtClean="0"/>
              <a:t>3.4 Accounting of funds at CD</a:t>
            </a:r>
          </a:p>
          <a:p>
            <a:r>
              <a:rPr lang="en-US" sz="2800" baseline="0" dirty="0" smtClean="0"/>
              <a:t>3.5 Dispersing funds to Grant Recipients</a:t>
            </a:r>
          </a:p>
          <a:p>
            <a:r>
              <a:rPr lang="en-US" baseline="0" dirty="0" smtClean="0"/>
              <a:t>3.6 CD Educational opportunities</a:t>
            </a:r>
          </a:p>
          <a:p>
            <a:r>
              <a:rPr lang="en-US" dirty="0" smtClean="0"/>
              <a:t>3.7 Program Eligibility</a:t>
            </a:r>
          </a:p>
          <a:p>
            <a:r>
              <a:rPr lang="en-US" sz="4800" baseline="0" dirty="0" smtClean="0"/>
              <a:t>3.8 Administering Projects</a:t>
            </a:r>
          </a:p>
          <a:p>
            <a:r>
              <a:rPr lang="en-US" sz="2000" dirty="0" smtClean="0"/>
              <a:t>3.9 GIS System</a:t>
            </a:r>
          </a:p>
          <a:p>
            <a:r>
              <a:rPr lang="en-US" sz="2000" baseline="0" dirty="0" smtClean="0"/>
              <a:t>3.10Annual</a:t>
            </a:r>
            <a:r>
              <a:rPr lang="en-US" sz="2000" dirty="0" smtClean="0"/>
              <a:t> Summary Reports</a:t>
            </a:r>
            <a:endParaRPr lang="en-US" sz="2000" baseline="0" dirty="0" smtClean="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6123440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3.3 Receiving Funds from SCC</a:t>
            </a:r>
            <a:endParaRPr lang="en-US" dirty="0"/>
          </a:p>
        </p:txBody>
      </p:sp>
      <p:sp>
        <p:nvSpPr>
          <p:cNvPr id="3" name="Subtitle 2"/>
          <p:cNvSpPr>
            <a:spLocks noGrp="1"/>
          </p:cNvSpPr>
          <p:nvPr>
            <p:ph type="subTitle" idx="1"/>
          </p:nvPr>
        </p:nvSpPr>
        <p:spPr/>
        <p:txBody>
          <a:bodyPr/>
          <a:lstStyle/>
          <a:p>
            <a:pPr marL="0" indent="0">
              <a:buNone/>
            </a:pPr>
            <a:r>
              <a:rPr lang="en-US" b="1" u="sng" dirty="0" smtClean="0"/>
              <a:t>Receiving Funds from SCC</a:t>
            </a:r>
          </a:p>
          <a:p>
            <a:r>
              <a:rPr lang="en-US" dirty="0" smtClean="0"/>
              <a:t>5-year agreement</a:t>
            </a:r>
          </a:p>
          <a:p>
            <a:r>
              <a:rPr lang="en-US" dirty="0" smtClean="0"/>
              <a:t>Transition from DEP to PDA</a:t>
            </a:r>
          </a:p>
          <a:p>
            <a:r>
              <a:rPr lang="en-US" dirty="0" smtClean="0"/>
              <a:t>Timeline for FY 2014-15 allocations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29082093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2.2.3 Allocations</a:t>
            </a:r>
            <a:endParaRPr lang="en-US" dirty="0"/>
          </a:p>
        </p:txBody>
      </p:sp>
      <p:sp>
        <p:nvSpPr>
          <p:cNvPr id="3" name="Subtitle 2"/>
          <p:cNvSpPr>
            <a:spLocks noGrp="1"/>
          </p:cNvSpPr>
          <p:nvPr>
            <p:ph type="subTitle" idx="1"/>
          </p:nvPr>
        </p:nvSpPr>
        <p:spPr>
          <a:xfrm>
            <a:off x="457200" y="762000"/>
            <a:ext cx="8458200" cy="5791200"/>
          </a:xfrm>
        </p:spPr>
        <p:txBody>
          <a:bodyPr>
            <a:normAutofit/>
          </a:bodyPr>
          <a:lstStyle/>
          <a:p>
            <a:pPr marL="0" indent="0">
              <a:buNone/>
            </a:pPr>
            <a:r>
              <a:rPr lang="en-US" b="1" u="sng" dirty="0" smtClean="0"/>
              <a:t>2.2.3 Allocations to Conservation Districts</a:t>
            </a:r>
          </a:p>
          <a:p>
            <a:r>
              <a:rPr lang="en-US" sz="3600" dirty="0" smtClean="0"/>
              <a:t>D&amp;G</a:t>
            </a:r>
            <a:r>
              <a:rPr lang="en-US" sz="3600" baseline="0" dirty="0" smtClean="0"/>
              <a:t> based largely on number and length of worksites, length of unpaved roads.</a:t>
            </a:r>
          </a:p>
          <a:p>
            <a:r>
              <a:rPr lang="en-US" sz="3600" baseline="0" dirty="0" smtClean="0"/>
              <a:t>LVR based on “potential” miles of LVR in each county, weighted by proximity to stream and % in urban areas.</a:t>
            </a:r>
          </a:p>
          <a:p>
            <a:r>
              <a:rPr lang="en-US" sz="3600" dirty="0" smtClean="0"/>
              <a:t>Full Details in Appendix U.</a:t>
            </a:r>
          </a:p>
          <a:p>
            <a:r>
              <a:rPr lang="en-US" dirty="0" smtClean="0"/>
              <a:t>Allocations at </a:t>
            </a:r>
            <a:r>
              <a:rPr lang="en-US" dirty="0" smtClean="0">
                <a:hlinkClick r:id="rId3"/>
              </a:rPr>
              <a:t>www.dirtandgravelroads.org</a:t>
            </a:r>
            <a:r>
              <a:rPr lang="en-US" dirty="0" smtClean="0"/>
              <a:t> </a:t>
            </a:r>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7983988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dirty="0" smtClean="0"/>
              <a:t>3.3.2-3: Advanced Working</a:t>
            </a:r>
            <a:r>
              <a:rPr lang="en-US" baseline="0" dirty="0" smtClean="0"/>
              <a:t> Capital</a:t>
            </a:r>
            <a:endParaRPr lang="en-US" dirty="0"/>
          </a:p>
        </p:txBody>
      </p:sp>
      <p:sp>
        <p:nvSpPr>
          <p:cNvPr id="3" name="Subtitle 2"/>
          <p:cNvSpPr>
            <a:spLocks noGrp="1"/>
          </p:cNvSpPr>
          <p:nvPr>
            <p:ph type="subTitle" idx="1"/>
          </p:nvPr>
        </p:nvSpPr>
        <p:spPr/>
        <p:txBody>
          <a:bodyPr/>
          <a:lstStyle/>
          <a:p>
            <a:pPr marL="0" indent="0">
              <a:buNone/>
            </a:pPr>
            <a:r>
              <a:rPr lang="en-US" b="1" u="sng" dirty="0" smtClean="0"/>
              <a:t>Advanced Working Capital</a:t>
            </a:r>
          </a:p>
          <a:p>
            <a:r>
              <a:rPr lang="en-US" sz="3600" dirty="0" smtClean="0"/>
              <a:t>CD advanced 50% of allocations.</a:t>
            </a:r>
          </a:p>
          <a:p>
            <a:pPr lvl="1"/>
            <a:r>
              <a:rPr lang="en-US" dirty="0" smtClean="0"/>
              <a:t>Both D&amp;G and LVR Allocations</a:t>
            </a:r>
          </a:p>
          <a:p>
            <a:pPr lvl="1"/>
            <a:r>
              <a:rPr lang="en-US" dirty="0" smtClean="0"/>
              <a:t>Will come with “Allocation Worksheet” outlining spending categories…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9687970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Allocation Worksheet</a:t>
            </a:r>
          </a:p>
        </p:txBody>
      </p:sp>
      <p:sp>
        <p:nvSpPr>
          <p:cNvPr id="3" name="Subtitle 2"/>
          <p:cNvSpPr>
            <a:spLocks noGrp="1"/>
          </p:cNvSpPr>
          <p:nvPr>
            <p:ph type="subTitle" idx="1"/>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25" y="533400"/>
            <a:ext cx="9360568"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5152735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Replenishment</a:t>
            </a:r>
            <a:endParaRPr lang="en-US" sz="2600" b="0" kern="1200" dirty="0" smtClean="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lstStyle/>
          <a:p>
            <a:r>
              <a:rPr lang="en-US" b="1" dirty="0" smtClean="0"/>
              <a:t>Replenishment used by Districts to request remaining funds from SCC </a:t>
            </a:r>
          </a:p>
          <a:p>
            <a:pPr lvl="1"/>
            <a:r>
              <a:rPr lang="en-US" b="1" dirty="0" smtClean="0"/>
              <a:t>Districts get 50% of allocation up front</a:t>
            </a:r>
          </a:p>
          <a:p>
            <a:pPr lvl="1"/>
            <a:r>
              <a:rPr lang="en-US" b="1" dirty="0" smtClean="0"/>
              <a:t>Must request replenishment for remainder after funds </a:t>
            </a:r>
            <a:r>
              <a:rPr lang="en-US" b="1" u="sng" dirty="0" smtClean="0"/>
              <a:t>are spent</a:t>
            </a:r>
            <a:r>
              <a:rPr lang="en-US" b="1" dirty="0" smtClean="0"/>
              <a:t> </a:t>
            </a:r>
            <a:r>
              <a:rPr lang="en-US" b="1" i="1" dirty="0" smtClean="0"/>
              <a:t>(i.e. out the door).</a:t>
            </a:r>
          </a:p>
          <a:p>
            <a:pPr lvl="1"/>
            <a:r>
              <a:rPr lang="en-US" b="1" dirty="0" smtClean="0"/>
              <a:t>Can be all at once, or in several requests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2542988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Replenishment</a:t>
            </a:r>
            <a:endParaRPr lang="en-US" sz="2600" b="0" kern="1200" dirty="0" smtClean="0">
              <a:solidFill>
                <a:schemeClr val="tx1"/>
              </a:solidFill>
              <a:effectLst/>
              <a:latin typeface="+mj-lt"/>
              <a:ea typeface="+mj-ea"/>
              <a:cs typeface="+mj-cs"/>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426268"/>
            <a:ext cx="4953000" cy="6457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ubtitle 2"/>
          <p:cNvSpPr>
            <a:spLocks noGrp="1"/>
          </p:cNvSpPr>
          <p:nvPr>
            <p:ph type="subTitle" idx="1"/>
          </p:nvPr>
        </p:nvSpPr>
        <p:spPr>
          <a:xfrm>
            <a:off x="0" y="759234"/>
            <a:ext cx="4267200" cy="5791200"/>
          </a:xfrm>
        </p:spPr>
        <p:txBody>
          <a:bodyPr>
            <a:normAutofit/>
          </a:bodyPr>
          <a:lstStyle/>
          <a:p>
            <a:r>
              <a:rPr lang="en-US" sz="2800" b="1" dirty="0" smtClean="0">
                <a:solidFill>
                  <a:srgbClr val="FF0000"/>
                </a:solidFill>
              </a:rPr>
              <a:t>NEW</a:t>
            </a:r>
            <a:r>
              <a:rPr lang="en-US" sz="2800" b="1" dirty="0" smtClean="0"/>
              <a:t> form includes D&amp;G and LVR funds</a:t>
            </a:r>
          </a:p>
          <a:p>
            <a:pPr lvl="1"/>
            <a:r>
              <a:rPr lang="en-US" sz="2400" b="1" dirty="0" smtClean="0"/>
              <a:t>D&amp;G/LVR funds , must be tracked separately</a:t>
            </a:r>
          </a:p>
          <a:p>
            <a:pPr lvl="1"/>
            <a:r>
              <a:rPr lang="en-US" sz="2400" b="1" dirty="0" smtClean="0"/>
              <a:t>Can request D&amp;G, LVR, or both using one form.</a:t>
            </a:r>
          </a:p>
        </p:txBody>
      </p:sp>
      <p:sp>
        <p:nvSpPr>
          <p:cNvPr id="10" name="Rounded Rectangle 9"/>
          <p:cNvSpPr/>
          <p:nvPr/>
        </p:nvSpPr>
        <p:spPr>
          <a:xfrm>
            <a:off x="762000" y="4648200"/>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K</a:t>
            </a:r>
          </a:p>
          <a:p>
            <a:pPr algn="ctr"/>
            <a:r>
              <a:rPr lang="en-US" sz="2000" b="1" dirty="0">
                <a:solidFill>
                  <a:sysClr val="windowText" lastClr="000000"/>
                </a:solidFill>
              </a:rPr>
              <a:t> in manual</a:t>
            </a:r>
            <a:endParaRPr lang="en-US" sz="2000" dirty="0">
              <a:solidFill>
                <a:sysClr val="windowText" lastClr="000000"/>
              </a:solidFill>
            </a:endParaRP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4540149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Funny Slide</a:t>
            </a:r>
            <a:endParaRPr lang="en-US" dirty="0"/>
          </a:p>
        </p:txBody>
      </p:sp>
      <p:sp>
        <p:nvSpPr>
          <p:cNvPr id="5" name="Subtitle 4"/>
          <p:cNvSpPr>
            <a:spLocks noGrp="1"/>
          </p:cNvSpPr>
          <p:nvPr>
            <p:ph type="subTitle" idx="1"/>
          </p:nvPr>
        </p:nvSpPr>
        <p:spPr/>
        <p:txBody>
          <a:bodyPr/>
          <a:lstStyle/>
          <a:p>
            <a:endParaRPr lang="en-US"/>
          </a:p>
        </p:txBody>
      </p:sp>
      <p:sp>
        <p:nvSpPr>
          <p:cNvPr id="8" name="Rectangle 7"/>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http://funnyasduck.net/wp-content/uploads/2013/05/funny-road-lines-laziness-round-branch-pics.jpg</a:t>
            </a:r>
          </a:p>
        </p:txBody>
      </p:sp>
      <p:pic>
        <p:nvPicPr>
          <p:cNvPr id="9" name="Picture 2" descr="http://funnyasduck.net/wp-content/uploads/2013/05/funny-road-lines-laziness-round-branch-pics.jpg"/>
          <p:cNvPicPr>
            <a:picLocks noChangeAspect="1" noChangeArrowheads="1"/>
          </p:cNvPicPr>
          <p:nvPr/>
        </p:nvPicPr>
        <p:blipFill rotWithShape="1">
          <a:blip r:embed="rId3">
            <a:extLst>
              <a:ext uri="{28A0092B-C50C-407E-A947-70E740481C1C}">
                <a14:useLocalDpi xmlns:a14="http://schemas.microsoft.com/office/drawing/2010/main" val="0"/>
              </a:ext>
            </a:extLst>
          </a:blip>
          <a:srcRect l="7391" t="6202" r="6462" b="12878"/>
          <a:stretch/>
        </p:blipFill>
        <p:spPr bwMode="auto">
          <a:xfrm>
            <a:off x="457200" y="0"/>
            <a:ext cx="8340628" cy="658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452163"/>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Replenishment</a:t>
            </a:r>
            <a:endParaRPr lang="en-US" sz="2600" b="0" kern="1200" dirty="0" smtClean="0">
              <a:solidFill>
                <a:schemeClr val="tx1"/>
              </a:solidFill>
              <a:effectLst/>
              <a:latin typeface="+mj-lt"/>
              <a:ea typeface="+mj-ea"/>
              <a:cs typeface="+mj-cs"/>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8167"/>
            <a:ext cx="7651437" cy="9975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6396" y="428172"/>
            <a:ext cx="1656596" cy="400110"/>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Top</a:t>
            </a:r>
            <a:endParaRPr lang="en-US" sz="2000" dirty="0">
              <a:solidFill>
                <a:srgbClr val="FF0000"/>
              </a:solidFill>
            </a:endParaRPr>
          </a:p>
        </p:txBody>
      </p:sp>
      <p:sp>
        <p:nvSpPr>
          <p:cNvPr id="10" name="Rounded Rectangle 9"/>
          <p:cNvSpPr/>
          <p:nvPr/>
        </p:nvSpPr>
        <p:spPr>
          <a:xfrm>
            <a:off x="7086600" y="428172"/>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K</a:t>
            </a:r>
          </a:p>
          <a:p>
            <a:pPr algn="ctr"/>
            <a:r>
              <a:rPr lang="en-US" sz="2000" b="1" dirty="0">
                <a:solidFill>
                  <a:sysClr val="windowText" lastClr="000000"/>
                </a:solidFill>
              </a:rPr>
              <a:t> in manual</a:t>
            </a:r>
            <a:endParaRPr lang="en-US" sz="2000" dirty="0">
              <a:solidFill>
                <a:sysClr val="windowText" lastClr="000000"/>
              </a:solidFill>
            </a:endParaRP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4598941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Replenishment</a:t>
            </a:r>
            <a:endParaRPr lang="en-US" sz="2600" b="0" kern="1200" dirty="0" smtClean="0">
              <a:solidFill>
                <a:schemeClr val="tx1"/>
              </a:solidFill>
              <a:effectLst/>
              <a:latin typeface="+mj-lt"/>
              <a:ea typeface="+mj-ea"/>
              <a:cs typeface="+mj-cs"/>
            </a:endParaRPr>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3078"/>
          <a:stretch/>
        </p:blipFill>
        <p:spPr bwMode="auto">
          <a:xfrm>
            <a:off x="749299" y="1066800"/>
            <a:ext cx="7651437" cy="368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6396" y="428172"/>
            <a:ext cx="1656596" cy="400110"/>
          </a:xfrm>
          <a:prstGeom prst="rect">
            <a:avLst/>
          </a:prstGeom>
          <a:solidFill>
            <a:srgbClr val="FFFF00"/>
          </a:solidFill>
          <a:ln>
            <a:solidFill>
              <a:schemeClr val="tx1"/>
            </a:solidFill>
          </a:ln>
        </p:spPr>
        <p:txBody>
          <a:bodyPr wrap="square">
            <a:spAutoFit/>
          </a:bodyPr>
          <a:lstStyle/>
          <a:p>
            <a:pPr algn="ctr"/>
            <a:r>
              <a:rPr lang="en-US" sz="2000" b="1" dirty="0" smtClean="0">
                <a:solidFill>
                  <a:srgbClr val="FF0000"/>
                </a:solidFill>
              </a:rPr>
              <a:t>Bottom</a:t>
            </a:r>
            <a:endParaRPr lang="en-US" sz="2000" dirty="0">
              <a:solidFill>
                <a:srgbClr val="FF0000"/>
              </a:solidFill>
            </a:endParaRPr>
          </a:p>
        </p:txBody>
      </p:sp>
      <p:sp>
        <p:nvSpPr>
          <p:cNvPr id="8" name="Subtitle 2"/>
          <p:cNvSpPr>
            <a:spLocks noGrp="1"/>
          </p:cNvSpPr>
          <p:nvPr>
            <p:ph type="subTitle" idx="1"/>
          </p:nvPr>
        </p:nvSpPr>
        <p:spPr>
          <a:xfrm>
            <a:off x="304800" y="4749800"/>
            <a:ext cx="8610600" cy="1800634"/>
          </a:xfrm>
        </p:spPr>
        <p:txBody>
          <a:bodyPr>
            <a:normAutofit/>
          </a:bodyPr>
          <a:lstStyle/>
          <a:p>
            <a:r>
              <a:rPr lang="en-US" sz="2800" b="1" dirty="0" smtClean="0">
                <a:solidFill>
                  <a:srgbClr val="FF0000"/>
                </a:solidFill>
              </a:rPr>
              <a:t>This form goes to Roy Richardson at SCC.</a:t>
            </a:r>
            <a:endParaRPr lang="en-US" sz="2400" b="1" dirty="0" smtClean="0"/>
          </a:p>
        </p:txBody>
      </p:sp>
      <p:sp>
        <p:nvSpPr>
          <p:cNvPr id="3" name="Rounded Rectangle 2"/>
          <p:cNvSpPr/>
          <p:nvPr/>
        </p:nvSpPr>
        <p:spPr>
          <a:xfrm>
            <a:off x="3276600" y="5334000"/>
            <a:ext cx="2209800" cy="919401"/>
          </a:xfrm>
          <a:prstGeom prst="roundRect">
            <a:avLst/>
          </a:prstGeom>
          <a:solidFill>
            <a:srgbClr val="00B0F0"/>
          </a:solidFill>
          <a:ln w="28575">
            <a:solidFill>
              <a:schemeClr val="tx1"/>
            </a:solidFill>
          </a:ln>
        </p:spPr>
        <p:txBody>
          <a:bodyPr wrap="square">
            <a:spAutoFit/>
          </a:bodyPr>
          <a:lstStyle/>
          <a:p>
            <a:pPr algn="ctr"/>
            <a:r>
              <a:rPr lang="en-US" sz="2800" b="1" dirty="0">
                <a:solidFill>
                  <a:sysClr val="windowText" lastClr="000000"/>
                </a:solidFill>
              </a:rPr>
              <a:t>Appendix K</a:t>
            </a:r>
          </a:p>
          <a:p>
            <a:pPr algn="ctr"/>
            <a:r>
              <a:rPr lang="en-US" sz="2000" b="1" dirty="0">
                <a:solidFill>
                  <a:sysClr val="windowText" lastClr="000000"/>
                </a:solidFill>
              </a:rPr>
              <a:t> in manual</a:t>
            </a:r>
            <a:endParaRPr lang="en-US" sz="2000" dirty="0">
              <a:solidFill>
                <a:sysClr val="windowText" lastClr="000000"/>
              </a:solidFill>
            </a:endParaRPr>
          </a:p>
        </p:txBody>
      </p:sp>
      <p:sp>
        <p:nvSpPr>
          <p:cNvPr id="11"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0460715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3.3.4: Spending</a:t>
            </a:r>
            <a:r>
              <a:rPr lang="en-US" baseline="0" dirty="0" smtClean="0"/>
              <a:t> Requirements</a:t>
            </a:r>
            <a:endParaRPr lang="en-US" dirty="0"/>
          </a:p>
        </p:txBody>
      </p:sp>
      <p:sp>
        <p:nvSpPr>
          <p:cNvPr id="3" name="Subtitle 2"/>
          <p:cNvSpPr>
            <a:spLocks noGrp="1"/>
          </p:cNvSpPr>
          <p:nvPr>
            <p:ph type="subTitle" idx="1"/>
          </p:nvPr>
        </p:nvSpPr>
        <p:spPr/>
        <p:txBody>
          <a:bodyPr/>
          <a:lstStyle/>
          <a:p>
            <a:pPr marL="0" indent="0">
              <a:buNone/>
            </a:pPr>
            <a:r>
              <a:rPr lang="en-US" b="1" u="sng" dirty="0" smtClean="0"/>
              <a:t>Spending Requirements</a:t>
            </a:r>
          </a:p>
          <a:p>
            <a:r>
              <a:rPr lang="en-US" dirty="0" smtClean="0"/>
              <a:t>Funds must be spent or committed within two years of receipt in order to be eligible for future allocations.</a:t>
            </a:r>
          </a:p>
          <a:p>
            <a:r>
              <a:rPr lang="en-US" dirty="0" smtClean="0"/>
              <a:t>If a District misses a year, can be eligible in future years if they meet future requirements.</a:t>
            </a:r>
          </a:p>
          <a:p>
            <a:r>
              <a:rPr lang="en-US" dirty="0" smtClean="0"/>
              <a:t>D&amp;G and LVR spending tracked separately.</a:t>
            </a:r>
          </a:p>
          <a:p>
            <a:r>
              <a:rPr lang="en-US" dirty="0" smtClean="0"/>
              <a:t>Checked every year during annual summary reporting.</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28966258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Funny Slide</a:t>
            </a:r>
            <a:endParaRPr lang="en-US" dirty="0"/>
          </a:p>
        </p:txBody>
      </p:sp>
      <p:sp>
        <p:nvSpPr>
          <p:cNvPr id="5" name="Subtitle 4"/>
          <p:cNvSpPr>
            <a:spLocks noGrp="1"/>
          </p:cNvSpPr>
          <p:nvPr>
            <p:ph type="subTitle" idx="1"/>
          </p:nvPr>
        </p:nvSpPr>
        <p:spPr/>
        <p:txBody>
          <a:bodyPr/>
          <a:lstStyle/>
          <a:p>
            <a:endParaRPr lang="en-US"/>
          </a:p>
        </p:txBody>
      </p:sp>
      <p:pic>
        <p:nvPicPr>
          <p:cNvPr id="8" name="Picture 2" descr="http://www.top10-selfdrive-holidays.com/wp-content/gallery/funny-road-signs/funny-road-sign-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39"/>
            <a:ext cx="8839200" cy="663674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http://www.top10-selfdrive-holidays.com/wp-content/gallery/funny-road-signs/funny-road-sign-14.jpg</a:t>
            </a:r>
          </a:p>
        </p:txBody>
      </p:sp>
      <p:sp>
        <p:nvSpPr>
          <p:cNvPr id="13" name="TextBox 12"/>
          <p:cNvSpPr txBox="1"/>
          <p:nvPr/>
        </p:nvSpPr>
        <p:spPr>
          <a:xfrm>
            <a:off x="0" y="0"/>
            <a:ext cx="4540025" cy="461665"/>
          </a:xfrm>
          <a:prstGeom prst="rect">
            <a:avLst/>
          </a:prstGeom>
          <a:solidFill>
            <a:schemeClr val="bg1"/>
          </a:solidFill>
          <a:ln>
            <a:solidFill>
              <a:schemeClr val="tx1"/>
            </a:solidFill>
          </a:ln>
        </p:spPr>
        <p:txBody>
          <a:bodyPr wrap="none" rtlCol="0">
            <a:spAutoFit/>
          </a:bodyPr>
          <a:lstStyle/>
          <a:p>
            <a:r>
              <a:rPr lang="en-US" sz="2400" b="1" dirty="0" smtClean="0"/>
              <a:t>I hope it’s a “minor” emergency…</a:t>
            </a:r>
            <a:endParaRPr lang="en-US" sz="2400" b="1" dirty="0"/>
          </a:p>
        </p:txBody>
      </p:sp>
    </p:spTree>
    <p:extLst>
      <p:ext uri="{BB962C8B-B14F-4D97-AF65-F5344CB8AC3E}">
        <p14:creationId xmlns:p14="http://schemas.microsoft.com/office/powerpoint/2010/main" val="688214095"/>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 CD Role</a:t>
            </a:r>
            <a:endParaRPr lang="en-US" dirty="0"/>
          </a:p>
        </p:txBody>
      </p:sp>
      <p:sp>
        <p:nvSpPr>
          <p:cNvPr id="3" name="Subtitle 2"/>
          <p:cNvSpPr>
            <a:spLocks noGrp="1"/>
          </p:cNvSpPr>
          <p:nvPr>
            <p:ph type="subTitle" idx="1"/>
          </p:nvPr>
        </p:nvSpPr>
        <p:spPr/>
        <p:txBody>
          <a:bodyPr>
            <a:normAutofit/>
          </a:bodyPr>
          <a:lstStyle/>
          <a:p>
            <a:r>
              <a:rPr lang="en-US" sz="2000" strike="sngStrike" dirty="0" smtClean="0">
                <a:solidFill>
                  <a:schemeClr val="bg1">
                    <a:lumMod val="50000"/>
                  </a:schemeClr>
                </a:solidFill>
              </a:rPr>
              <a:t>3.1 CD Structure</a:t>
            </a:r>
          </a:p>
          <a:p>
            <a:r>
              <a:rPr lang="en-US" sz="2000" strike="sngStrike" dirty="0" smtClean="0">
                <a:solidFill>
                  <a:schemeClr val="bg1">
                    <a:lumMod val="50000"/>
                  </a:schemeClr>
                </a:solidFill>
              </a:rPr>
              <a:t>3.2 Overview</a:t>
            </a:r>
          </a:p>
          <a:p>
            <a:r>
              <a:rPr lang="en-US" sz="2800" dirty="0" smtClean="0">
                <a:solidFill>
                  <a:schemeClr val="bg1">
                    <a:lumMod val="50000"/>
                  </a:schemeClr>
                </a:solidFill>
              </a:rPr>
              <a:t>3.3</a:t>
            </a:r>
            <a:r>
              <a:rPr lang="en-US" sz="2800" baseline="0" dirty="0" smtClean="0">
                <a:solidFill>
                  <a:schemeClr val="bg1">
                    <a:lumMod val="50000"/>
                  </a:schemeClr>
                </a:solidFill>
              </a:rPr>
              <a:t> Receiving Funds from SCC</a:t>
            </a:r>
          </a:p>
          <a:p>
            <a:r>
              <a:rPr lang="en-US" sz="2800" b="1" u="sng" baseline="0" dirty="0" smtClean="0">
                <a:solidFill>
                  <a:srgbClr val="FF0000"/>
                </a:solidFill>
              </a:rPr>
              <a:t>3.4 Accounting of funds at CD</a:t>
            </a:r>
          </a:p>
          <a:p>
            <a:r>
              <a:rPr lang="en-US" sz="2800" baseline="0" dirty="0" smtClean="0"/>
              <a:t>3.5 Dispersing funds to Grant Recipients</a:t>
            </a:r>
          </a:p>
          <a:p>
            <a:r>
              <a:rPr lang="en-US" baseline="0" dirty="0" smtClean="0"/>
              <a:t>3.6 CD Educational opportunities</a:t>
            </a:r>
          </a:p>
          <a:p>
            <a:r>
              <a:rPr lang="en-US" dirty="0" smtClean="0"/>
              <a:t>3.7 Program Eligibility</a:t>
            </a:r>
          </a:p>
          <a:p>
            <a:r>
              <a:rPr lang="en-US" sz="4800" baseline="0" dirty="0" smtClean="0"/>
              <a:t>3.8 Administering Projects</a:t>
            </a:r>
          </a:p>
          <a:p>
            <a:r>
              <a:rPr lang="en-US" sz="2000" dirty="0" smtClean="0"/>
              <a:t>3.9 GIS System</a:t>
            </a:r>
          </a:p>
          <a:p>
            <a:r>
              <a:rPr lang="en-US" sz="2000" baseline="0" dirty="0" smtClean="0"/>
              <a:t>3.10Annual</a:t>
            </a:r>
            <a:r>
              <a:rPr lang="en-US" sz="2000" dirty="0" smtClean="0"/>
              <a:t> Summary Reports</a:t>
            </a:r>
            <a:endParaRPr lang="en-US" sz="2000" baseline="0" dirty="0" smtClean="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0987987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3.4.1: Separate</a:t>
            </a:r>
            <a:r>
              <a:rPr lang="en-US" baseline="0" dirty="0" smtClean="0"/>
              <a:t> Accounting</a:t>
            </a:r>
            <a:endParaRPr lang="en-US" dirty="0"/>
          </a:p>
        </p:txBody>
      </p:sp>
      <p:sp>
        <p:nvSpPr>
          <p:cNvPr id="3" name="Subtitle 2"/>
          <p:cNvSpPr>
            <a:spLocks noGrp="1"/>
          </p:cNvSpPr>
          <p:nvPr>
            <p:ph type="subTitle" idx="1"/>
          </p:nvPr>
        </p:nvSpPr>
        <p:spPr/>
        <p:txBody>
          <a:bodyPr/>
          <a:lstStyle/>
          <a:p>
            <a:pPr marL="0" indent="0">
              <a:buNone/>
            </a:pPr>
            <a:r>
              <a:rPr lang="en-US" b="1" u="sng" dirty="0" smtClean="0"/>
              <a:t>Separate Accounting</a:t>
            </a:r>
          </a:p>
          <a:p>
            <a:r>
              <a:rPr lang="en-US" dirty="0" smtClean="0"/>
              <a:t>Separate accounting, not necessarily separate accounts.</a:t>
            </a:r>
          </a:p>
          <a:p>
            <a:r>
              <a:rPr lang="en-US" dirty="0" smtClean="0"/>
              <a:t>Federally Insured Accounts.</a:t>
            </a:r>
          </a:p>
          <a:p>
            <a:r>
              <a:rPr lang="en-US" dirty="0" smtClean="0"/>
              <a:t>D&amp;G and LVR funds tracked separately</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380081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3.4.2-4 CD Spending Categories</a:t>
            </a:r>
            <a:endParaRPr lang="en-US" dirty="0"/>
          </a:p>
        </p:txBody>
      </p:sp>
      <p:sp>
        <p:nvSpPr>
          <p:cNvPr id="3" name="Subtitle 2"/>
          <p:cNvSpPr>
            <a:spLocks noGrp="1"/>
          </p:cNvSpPr>
          <p:nvPr>
            <p:ph type="subTitle" idx="1"/>
          </p:nvPr>
        </p:nvSpPr>
        <p:spPr/>
        <p:txBody>
          <a:bodyPr/>
          <a:lstStyle/>
          <a:p>
            <a:pPr marL="0" indent="0">
              <a:buNone/>
            </a:pPr>
            <a:r>
              <a:rPr lang="en-US" u="sng" dirty="0" smtClean="0"/>
              <a:t>Spending Categories</a:t>
            </a:r>
          </a:p>
          <a:p>
            <a:r>
              <a:rPr lang="en-US" b="1" dirty="0" smtClean="0"/>
              <a:t>Up to 10% administration.</a:t>
            </a:r>
          </a:p>
          <a:p>
            <a:r>
              <a:rPr lang="en-US" b="1" dirty="0" smtClean="0"/>
              <a:t>Up to 10% education.</a:t>
            </a:r>
          </a:p>
          <a:p>
            <a:r>
              <a:rPr lang="en-US" b="1" dirty="0" smtClean="0"/>
              <a:t>At least 80% on projects.</a:t>
            </a:r>
          </a:p>
          <a:p>
            <a:r>
              <a:rPr lang="en-US" dirty="0" smtClean="0"/>
              <a:t>Other Considerations:</a:t>
            </a:r>
          </a:p>
          <a:p>
            <a:pPr lvl="1"/>
            <a:r>
              <a:rPr lang="en-US" dirty="0" smtClean="0"/>
              <a:t>Separate for D&amp;G and LVR funds.</a:t>
            </a:r>
          </a:p>
          <a:p>
            <a:pPr lvl="1"/>
            <a:r>
              <a:rPr lang="en-US" dirty="0" smtClean="0"/>
              <a:t>All interest must go to projects</a:t>
            </a:r>
          </a:p>
        </p:txBody>
      </p:sp>
      <p:sp>
        <p:nvSpPr>
          <p:cNvPr id="4" name="TextBox 3"/>
          <p:cNvSpPr txBox="1"/>
          <p:nvPr/>
        </p:nvSpPr>
        <p:spPr>
          <a:xfrm>
            <a:off x="1981200" y="5410200"/>
            <a:ext cx="5297091" cy="400110"/>
          </a:xfrm>
          <a:prstGeom prst="rect">
            <a:avLst/>
          </a:prstGeom>
          <a:solidFill>
            <a:srgbClr val="FFFFCC"/>
          </a:solidFill>
          <a:ln>
            <a:solidFill>
              <a:schemeClr val="tx1"/>
            </a:solidFill>
          </a:ln>
        </p:spPr>
        <p:txBody>
          <a:bodyPr wrap="none" rtlCol="0">
            <a:spAutoFit/>
          </a:bodyPr>
          <a:lstStyle/>
          <a:p>
            <a:r>
              <a:rPr lang="en-US" sz="2000" dirty="0" smtClean="0"/>
              <a:t>Overview only, details to come on next few slides</a:t>
            </a:r>
            <a:endParaRPr lang="en-US" sz="2000" dirty="0"/>
          </a:p>
        </p:txBody>
      </p:sp>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40613568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3.4.2: Administrative Funds</a:t>
            </a:r>
            <a:endParaRPr lang="en-US" dirty="0"/>
          </a:p>
        </p:txBody>
      </p:sp>
      <p:sp>
        <p:nvSpPr>
          <p:cNvPr id="3" name="Subtitle 2"/>
          <p:cNvSpPr>
            <a:spLocks noGrp="1"/>
          </p:cNvSpPr>
          <p:nvPr>
            <p:ph type="subTitle" idx="1"/>
          </p:nvPr>
        </p:nvSpPr>
        <p:spPr>
          <a:xfrm>
            <a:off x="457200" y="762000"/>
            <a:ext cx="8229600" cy="6096000"/>
          </a:xfrm>
        </p:spPr>
        <p:txBody>
          <a:bodyPr>
            <a:normAutofit fontScale="85000" lnSpcReduction="20000"/>
          </a:bodyPr>
          <a:lstStyle/>
          <a:p>
            <a:pPr marL="0" indent="0">
              <a:buNone/>
            </a:pPr>
            <a:r>
              <a:rPr lang="en-US" b="1" u="sng" dirty="0" smtClean="0"/>
              <a:t>Administrative Funds</a:t>
            </a:r>
          </a:p>
          <a:p>
            <a:r>
              <a:rPr lang="en-US" dirty="0" smtClean="0"/>
              <a:t>Up to 10% of allocations</a:t>
            </a:r>
          </a:p>
          <a:p>
            <a:r>
              <a:rPr lang="en-US" dirty="0" smtClean="0"/>
              <a:t>Both D&amp;G and LVR</a:t>
            </a:r>
          </a:p>
          <a:p>
            <a:r>
              <a:rPr lang="en-US" dirty="0" smtClean="0"/>
              <a:t>Up to</a:t>
            </a:r>
            <a:r>
              <a:rPr lang="en-US" baseline="0" dirty="0" smtClean="0"/>
              <a:t> </a:t>
            </a:r>
            <a:r>
              <a:rPr lang="en-US" dirty="0" smtClean="0"/>
              <a:t>100% of funds can be used on projects!</a:t>
            </a:r>
          </a:p>
          <a:p>
            <a:r>
              <a:rPr lang="en-US" b="1" dirty="0" smtClean="0"/>
              <a:t>Example expenses:</a:t>
            </a:r>
          </a:p>
          <a:p>
            <a:pPr lvl="1"/>
            <a:r>
              <a:rPr lang="en-US" sz="2800" kern="1200" dirty="0" smtClean="0">
                <a:solidFill>
                  <a:schemeClr val="tx1"/>
                </a:solidFill>
                <a:effectLst/>
                <a:latin typeface="+mn-lt"/>
                <a:ea typeface="+mn-ea"/>
                <a:cs typeface="+mn-cs"/>
              </a:rPr>
              <a:t>Staff salary to administer the Program</a:t>
            </a:r>
          </a:p>
          <a:p>
            <a:pPr lvl="1"/>
            <a:r>
              <a:rPr lang="en-US" sz="2800" kern="1200" dirty="0" smtClean="0">
                <a:solidFill>
                  <a:schemeClr val="tx1"/>
                </a:solidFill>
                <a:effectLst/>
                <a:latin typeface="+mn-lt"/>
                <a:ea typeface="+mn-ea"/>
                <a:cs typeface="+mn-cs"/>
              </a:rPr>
              <a:t>Travel expenses related to Program administration</a:t>
            </a:r>
          </a:p>
          <a:p>
            <a:pPr lvl="1"/>
            <a:r>
              <a:rPr lang="en-US" sz="2800" kern="1200" dirty="0" smtClean="0">
                <a:solidFill>
                  <a:schemeClr val="tx1"/>
                </a:solidFill>
                <a:effectLst/>
                <a:latin typeface="+mn-lt"/>
                <a:ea typeface="+mn-ea"/>
                <a:cs typeface="+mn-cs"/>
              </a:rPr>
              <a:t>Office and technology expenses </a:t>
            </a:r>
          </a:p>
          <a:p>
            <a:pPr lvl="1"/>
            <a:r>
              <a:rPr lang="en-US" dirty="0" smtClean="0"/>
              <a:t>Field equipment</a:t>
            </a:r>
          </a:p>
          <a:p>
            <a:pPr lvl="1"/>
            <a:r>
              <a:rPr lang="en-US" dirty="0" smtClean="0"/>
              <a:t>Aggregate testing</a:t>
            </a:r>
          </a:p>
          <a:p>
            <a:pPr lvl="1"/>
            <a:r>
              <a:rPr lang="en-US" dirty="0" smtClean="0"/>
              <a:t>Insurance</a:t>
            </a:r>
          </a:p>
          <a:p>
            <a:pPr lvl="1"/>
            <a:r>
              <a:rPr lang="en-US" dirty="0" smtClean="0"/>
              <a:t>Vehicle expenses</a:t>
            </a:r>
          </a:p>
          <a:p>
            <a:pPr lvl="1"/>
            <a:r>
              <a:rPr lang="en-US" dirty="0" smtClean="0"/>
              <a:t>Traffic Counters, grader blades, or other equipment to loan to applicants</a:t>
            </a:r>
          </a:p>
          <a:p>
            <a:pPr lvl="1"/>
            <a:r>
              <a:rPr lang="en-US" dirty="0" smtClean="0"/>
              <a:t>Other administrative expenses pertinent to the Dirt, Gravel, and Low Volume Road Maintenance Program.</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7729414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3.4.3 Education Funds</a:t>
            </a:r>
            <a:endParaRPr lang="en-US" dirty="0"/>
          </a:p>
        </p:txBody>
      </p:sp>
      <p:sp>
        <p:nvSpPr>
          <p:cNvPr id="3" name="Subtitle 2"/>
          <p:cNvSpPr>
            <a:spLocks noGrp="1"/>
          </p:cNvSpPr>
          <p:nvPr>
            <p:ph type="subTitle" idx="1"/>
          </p:nvPr>
        </p:nvSpPr>
        <p:spPr>
          <a:xfrm>
            <a:off x="457200" y="762000"/>
            <a:ext cx="8229600" cy="6096000"/>
          </a:xfrm>
        </p:spPr>
        <p:txBody>
          <a:bodyPr>
            <a:normAutofit fontScale="85000" lnSpcReduction="20000"/>
          </a:bodyPr>
          <a:lstStyle/>
          <a:p>
            <a:pPr marL="0" indent="0">
              <a:buNone/>
            </a:pPr>
            <a:r>
              <a:rPr lang="en-US" b="1" u="sng" dirty="0" smtClean="0"/>
              <a:t>Education Funds</a:t>
            </a:r>
          </a:p>
          <a:p>
            <a:r>
              <a:rPr lang="en-US" dirty="0" smtClean="0"/>
              <a:t>Up to 10% of allocations</a:t>
            </a:r>
          </a:p>
          <a:p>
            <a:r>
              <a:rPr lang="en-US" dirty="0" smtClean="0"/>
              <a:t>Both D&amp;G and LVR</a:t>
            </a:r>
          </a:p>
          <a:p>
            <a:r>
              <a:rPr lang="en-US" dirty="0" smtClean="0"/>
              <a:t>Up to</a:t>
            </a:r>
            <a:r>
              <a:rPr lang="en-US" baseline="0" dirty="0" smtClean="0"/>
              <a:t> </a:t>
            </a:r>
            <a:r>
              <a:rPr lang="en-US" dirty="0" smtClean="0"/>
              <a:t>100% of funds can be used on projects!</a:t>
            </a:r>
          </a:p>
          <a:p>
            <a:r>
              <a:rPr lang="en-US" b="1" dirty="0" smtClean="0"/>
              <a:t>Example expenses:</a:t>
            </a:r>
          </a:p>
          <a:p>
            <a:pPr lvl="1"/>
            <a:r>
              <a:rPr lang="en-US" sz="2800" kern="1200" dirty="0" smtClean="0">
                <a:solidFill>
                  <a:schemeClr val="tx1"/>
                </a:solidFill>
                <a:effectLst/>
                <a:latin typeface="+mn-lt"/>
                <a:ea typeface="+mn-ea"/>
                <a:cs typeface="+mn-cs"/>
              </a:rPr>
              <a:t>Staff salary related to trainings, conferences, field days, and workshops (attending or hosting), technical assistance, or other outreach activities.</a:t>
            </a:r>
          </a:p>
          <a:p>
            <a:pPr lvl="1"/>
            <a:r>
              <a:rPr lang="en-US" sz="2800" kern="1200" dirty="0" smtClean="0">
                <a:solidFill>
                  <a:schemeClr val="tx1"/>
                </a:solidFill>
                <a:effectLst/>
                <a:latin typeface="+mn-lt"/>
                <a:ea typeface="+mn-ea"/>
                <a:cs typeface="+mn-cs"/>
              </a:rPr>
              <a:t>Travel expenses related to above activities.</a:t>
            </a:r>
          </a:p>
          <a:p>
            <a:pPr lvl="1"/>
            <a:r>
              <a:rPr lang="en-US" sz="2800" kern="1200" dirty="0" smtClean="0">
                <a:solidFill>
                  <a:schemeClr val="tx1"/>
                </a:solidFill>
                <a:effectLst/>
                <a:latin typeface="+mn-lt"/>
                <a:ea typeface="+mn-ea"/>
                <a:cs typeface="+mn-cs"/>
              </a:rPr>
              <a:t>Expenses of hosting workshops.</a:t>
            </a:r>
          </a:p>
          <a:p>
            <a:pPr lvl="1"/>
            <a:r>
              <a:rPr lang="en-US" sz="2800" kern="1200" dirty="0" smtClean="0">
                <a:solidFill>
                  <a:schemeClr val="tx1"/>
                </a:solidFill>
                <a:effectLst/>
                <a:latin typeface="+mn-lt"/>
                <a:ea typeface="+mn-ea"/>
                <a:cs typeface="+mn-cs"/>
              </a:rPr>
              <a:t>Educational related office and technology expenses.</a:t>
            </a:r>
          </a:p>
          <a:p>
            <a:pPr lvl="1"/>
            <a:r>
              <a:rPr lang="en-US" sz="2800" kern="1200" dirty="0" smtClean="0">
                <a:solidFill>
                  <a:schemeClr val="tx1"/>
                </a:solidFill>
                <a:effectLst/>
                <a:latin typeface="+mn-lt"/>
                <a:ea typeface="+mn-ea"/>
                <a:cs typeface="+mn-cs"/>
              </a:rPr>
              <a:t>Educational materials or advertisements.</a:t>
            </a:r>
          </a:p>
          <a:p>
            <a:pPr lvl="1"/>
            <a:r>
              <a:rPr lang="en-US" sz="2800" kern="1200" dirty="0" smtClean="0">
                <a:solidFill>
                  <a:schemeClr val="tx1"/>
                </a:solidFill>
                <a:effectLst/>
                <a:latin typeface="+mn-lt"/>
                <a:ea typeface="+mn-ea"/>
                <a:cs typeface="+mn-cs"/>
              </a:rPr>
              <a:t>Traffic Counters, grader blades, or other equipment to loan to applicants.</a:t>
            </a:r>
          </a:p>
          <a:p>
            <a:pPr lvl="1"/>
            <a:r>
              <a:rPr lang="en-US" sz="2800" kern="1200" dirty="0" smtClean="0">
                <a:solidFill>
                  <a:schemeClr val="tx1"/>
                </a:solidFill>
                <a:effectLst/>
                <a:latin typeface="+mn-lt"/>
                <a:ea typeface="+mn-ea"/>
                <a:cs typeface="+mn-cs"/>
              </a:rPr>
              <a:t>Expenses for potential grant applicants to attend educational and training.</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5555752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3.4.4: Project</a:t>
            </a:r>
            <a:r>
              <a:rPr lang="en-US" baseline="0" dirty="0" smtClean="0"/>
              <a:t> Funds</a:t>
            </a:r>
            <a:endParaRPr lang="en-US" dirty="0"/>
          </a:p>
        </p:txBody>
      </p:sp>
      <p:sp>
        <p:nvSpPr>
          <p:cNvPr id="3" name="Subtitle 2"/>
          <p:cNvSpPr>
            <a:spLocks noGrp="1"/>
          </p:cNvSpPr>
          <p:nvPr>
            <p:ph type="subTitle" idx="1"/>
          </p:nvPr>
        </p:nvSpPr>
        <p:spPr/>
        <p:txBody>
          <a:bodyPr/>
          <a:lstStyle/>
          <a:p>
            <a:pPr marL="0" indent="0">
              <a:buNone/>
            </a:pPr>
            <a:r>
              <a:rPr lang="en-US" b="1" u="sng" dirty="0" smtClean="0"/>
              <a:t>Project Funds</a:t>
            </a:r>
          </a:p>
          <a:p>
            <a:r>
              <a:rPr lang="en-US" dirty="0" smtClean="0"/>
              <a:t>At least 80% of funds must go to projects.</a:t>
            </a:r>
          </a:p>
          <a:p>
            <a:r>
              <a:rPr lang="en-US" dirty="0" smtClean="0"/>
              <a:t>Admin and Education funds can go to projects</a:t>
            </a:r>
            <a:r>
              <a:rPr lang="en-US" baseline="0" dirty="0" smtClean="0"/>
              <a:t> too.</a:t>
            </a:r>
          </a:p>
        </p:txBody>
      </p:sp>
      <p:pic>
        <p:nvPicPr>
          <p:cNvPr id="6146" name="Picture 2" descr="C:\My Documents\WORKSHOPS\2013_workshop\site_pics\Bogart_pipe\Bogart\100_365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165" b="24531"/>
          <a:stretch/>
        </p:blipFill>
        <p:spPr bwMode="auto">
          <a:xfrm>
            <a:off x="-38100" y="3324656"/>
            <a:ext cx="9182100" cy="35333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7310134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123825" y="609600"/>
            <a:ext cx="8382000" cy="7509748"/>
          </a:xfrm>
          <a:prstGeom prst="rect">
            <a:avLst/>
          </a:prstGeom>
          <a:noFill/>
        </p:spPr>
        <p:txBody>
          <a:bodyPr wrap="square" rtlCol="0">
            <a:spAutoFit/>
          </a:bodyPr>
          <a:lstStyle/>
          <a:p>
            <a:r>
              <a:rPr lang="en-US" sz="4000" b="1" dirty="0" smtClean="0">
                <a:solidFill>
                  <a:srgbClr val="FF0000"/>
                </a:solidFill>
              </a:rPr>
              <a:t>Program Fundamentals</a:t>
            </a:r>
            <a:endParaRPr lang="en-US" sz="3600" b="1" u="sng" dirty="0" smtClean="0">
              <a:solidFill>
                <a:srgbClr val="FF0000"/>
              </a:solidFill>
            </a:endParaRPr>
          </a:p>
          <a:p>
            <a:endParaRPr lang="en-US" b="1" dirty="0"/>
          </a:p>
          <a:p>
            <a:pPr marL="457200" indent="-457200">
              <a:buFont typeface="Arial" panose="020B0604020202020204" pitchFamily="34" charset="0"/>
              <a:buChar char="•"/>
            </a:pPr>
            <a:r>
              <a:rPr lang="en-US" sz="3600" b="1" dirty="0" smtClean="0"/>
              <a:t>Program values and structure are unchanged</a:t>
            </a:r>
          </a:p>
          <a:p>
            <a:pPr marL="914400" lvl="1" indent="-457200">
              <a:buFont typeface="Arial" panose="020B0604020202020204" pitchFamily="34" charset="0"/>
              <a:buChar char="•"/>
            </a:pPr>
            <a:endParaRPr lang="en-US" sz="3200" b="1" dirty="0"/>
          </a:p>
          <a:p>
            <a:pPr marL="914400" lvl="1" indent="-457200">
              <a:buFont typeface="Arial" panose="020B0604020202020204" pitchFamily="34" charset="0"/>
              <a:buChar char="•"/>
            </a:pPr>
            <a:r>
              <a:rPr lang="en-US" sz="3200" b="1" dirty="0" smtClean="0"/>
              <a:t>Focus on environmental benefits</a:t>
            </a:r>
          </a:p>
          <a:p>
            <a:pPr marL="914400" lvl="1" indent="-457200">
              <a:buFont typeface="Arial" panose="020B0604020202020204" pitchFamily="34" charset="0"/>
              <a:buChar char="•"/>
            </a:pPr>
            <a:endParaRPr lang="en-US" sz="3200" b="1" dirty="0"/>
          </a:p>
          <a:p>
            <a:pPr marL="914400" lvl="1" indent="-457200">
              <a:buFont typeface="Arial" panose="020B0604020202020204" pitchFamily="34" charset="0"/>
              <a:buChar char="•"/>
            </a:pPr>
            <a:r>
              <a:rPr lang="en-US" sz="3200" b="1" dirty="0" smtClean="0">
                <a:solidFill>
                  <a:srgbClr val="FF0000"/>
                </a:solidFill>
              </a:rPr>
              <a:t>Local control</a:t>
            </a:r>
          </a:p>
          <a:p>
            <a:pPr marL="1371600" lvl="2" indent="-457200">
              <a:buFont typeface="Arial" panose="020B0604020202020204" pitchFamily="34" charset="0"/>
              <a:buChar char="•"/>
            </a:pPr>
            <a:r>
              <a:rPr lang="en-US" sz="3200" dirty="0" smtClean="0"/>
              <a:t>Quality Assurance Boards at County</a:t>
            </a:r>
          </a:p>
          <a:p>
            <a:pPr marL="1371600" lvl="2" indent="-457200">
              <a:buFont typeface="Arial" panose="020B0604020202020204" pitchFamily="34" charset="0"/>
              <a:buChar char="•"/>
            </a:pPr>
            <a:r>
              <a:rPr lang="en-US" sz="3200" dirty="0" smtClean="0"/>
              <a:t>State guidance and local policies</a:t>
            </a:r>
          </a:p>
          <a:p>
            <a:pPr marL="1371600" lvl="2" indent="-457200">
              <a:buFont typeface="Arial" panose="020B0604020202020204" pitchFamily="34" charset="0"/>
              <a:buChar char="•"/>
            </a:pPr>
            <a:endParaRPr lang="en-US" sz="3200" dirty="0"/>
          </a:p>
          <a:p>
            <a:pPr marL="914400" lvl="1" indent="-457200">
              <a:buFont typeface="Arial" panose="020B0604020202020204" pitchFamily="34" charset="0"/>
              <a:buChar char="•"/>
            </a:pPr>
            <a:r>
              <a:rPr lang="en-US" sz="3200" dirty="0" smtClean="0"/>
              <a:t>Application and Grant Process</a:t>
            </a:r>
          </a:p>
          <a:p>
            <a:pPr marL="914400" lvl="1" indent="-457200">
              <a:buFont typeface="Arial" panose="020B0604020202020204" pitchFamily="34" charset="0"/>
              <a:buChar char="•"/>
            </a:pPr>
            <a:endParaRPr lang="en-US" sz="3200" dirty="0" smtClean="0"/>
          </a:p>
          <a:p>
            <a:pPr lvl="2"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3600" b="1" dirty="0"/>
          </a:p>
        </p:txBody>
      </p:sp>
      <p:sp>
        <p:nvSpPr>
          <p:cNvPr id="5" name="Title 1"/>
          <p:cNvSpPr>
            <a:spLocks noGrp="1"/>
          </p:cNvSpPr>
          <p:nvPr>
            <p:ph type="ctrTitle"/>
          </p:nvPr>
        </p:nvSpPr>
        <p:spPr>
          <a:xfrm>
            <a:off x="3200400" y="1"/>
            <a:ext cx="5943600" cy="457200"/>
          </a:xfrm>
        </p:spPr>
        <p:txBody>
          <a:bodyPr/>
          <a:lstStyle/>
          <a:p>
            <a:r>
              <a:rPr lang="en-US" dirty="0" smtClean="0"/>
              <a:t>Administrative</a:t>
            </a:r>
            <a:r>
              <a:rPr lang="en-US" baseline="0" dirty="0" smtClean="0"/>
              <a:t> Training</a:t>
            </a:r>
            <a:endParaRPr lang="en-US" dirty="0"/>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Introduction</a:t>
            </a:r>
            <a:endParaRPr lang="en-US" dirty="0">
              <a:solidFill>
                <a:srgbClr val="FFFFCC"/>
              </a:solidFill>
            </a:endParaRPr>
          </a:p>
        </p:txBody>
      </p:sp>
    </p:spTree>
    <p:extLst>
      <p:ext uri="{BB962C8B-B14F-4D97-AF65-F5344CB8AC3E}">
        <p14:creationId xmlns:p14="http://schemas.microsoft.com/office/powerpoint/2010/main" val="13391639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3.4.5: Interest Funds</a:t>
            </a:r>
            <a:endParaRPr lang="en-US" dirty="0"/>
          </a:p>
        </p:txBody>
      </p:sp>
      <p:sp>
        <p:nvSpPr>
          <p:cNvPr id="3" name="Subtitle 2"/>
          <p:cNvSpPr>
            <a:spLocks noGrp="1"/>
          </p:cNvSpPr>
          <p:nvPr>
            <p:ph type="subTitle" idx="1"/>
          </p:nvPr>
        </p:nvSpPr>
        <p:spPr/>
        <p:txBody>
          <a:bodyPr/>
          <a:lstStyle/>
          <a:p>
            <a:pPr marL="0" indent="0">
              <a:buNone/>
            </a:pPr>
            <a:r>
              <a:rPr lang="en-US" b="1" u="sng" dirty="0" smtClean="0"/>
              <a:t>Interest Funds</a:t>
            </a:r>
          </a:p>
          <a:p>
            <a:r>
              <a:rPr lang="en-US" b="1" dirty="0" smtClean="0"/>
              <a:t>ALL interest in ALL categories (even admin and </a:t>
            </a:r>
            <a:r>
              <a:rPr lang="en-US" b="1" dirty="0" err="1" smtClean="0"/>
              <a:t>edu</a:t>
            </a:r>
            <a:r>
              <a:rPr lang="en-US" b="1" dirty="0" smtClean="0"/>
              <a:t>) must be spent on projects.</a:t>
            </a:r>
          </a:p>
          <a:p>
            <a:r>
              <a:rPr lang="en-US" dirty="0" smtClean="0"/>
              <a:t>D&amp;G interests should</a:t>
            </a:r>
            <a:r>
              <a:rPr lang="en-US" baseline="0" dirty="0" smtClean="0"/>
              <a:t> go to D&amp;G projects, LVR interest should go to LVR projects.</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28622447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3.4.6 Demonstration projects</a:t>
            </a:r>
          </a:p>
        </p:txBody>
      </p:sp>
      <p:sp>
        <p:nvSpPr>
          <p:cNvPr id="3" name="Subtitle 2"/>
          <p:cNvSpPr>
            <a:spLocks noGrp="1"/>
          </p:cNvSpPr>
          <p:nvPr>
            <p:ph type="subTitle" idx="1"/>
          </p:nvPr>
        </p:nvSpPr>
        <p:spPr>
          <a:xfrm>
            <a:off x="457200" y="762000"/>
            <a:ext cx="8382000" cy="5791200"/>
          </a:xfrm>
        </p:spPr>
        <p:txBody>
          <a:bodyPr>
            <a:normAutofit lnSpcReduction="10000"/>
          </a:bodyPr>
          <a:lstStyle/>
          <a:p>
            <a:pPr marL="0" lvl="0" indent="0">
              <a:buNone/>
            </a:pPr>
            <a:r>
              <a:rPr lang="en-US" sz="3200" b="1" u="sng" kern="1200" dirty="0" smtClean="0">
                <a:solidFill>
                  <a:schemeClr val="tx1"/>
                </a:solidFill>
                <a:effectLst/>
                <a:latin typeface="+mn-lt"/>
                <a:ea typeface="+mn-ea"/>
                <a:cs typeface="+mn-cs"/>
              </a:rPr>
              <a:t>Demonstration Projects</a:t>
            </a:r>
          </a:p>
          <a:p>
            <a:pPr lvl="0"/>
            <a:r>
              <a:rPr lang="en-US" sz="3200" b="1" kern="1200" dirty="0" smtClean="0">
                <a:solidFill>
                  <a:schemeClr val="tx1"/>
                </a:solidFill>
                <a:effectLst/>
              </a:rPr>
              <a:t>District-funded outside of ranking system.</a:t>
            </a:r>
          </a:p>
          <a:p>
            <a:r>
              <a:rPr lang="en-US" b="1" dirty="0"/>
              <a:t>Showcase new technology</a:t>
            </a:r>
            <a:r>
              <a:rPr lang="en-US" b="1" dirty="0" smtClean="0"/>
              <a:t>, education site, etc.</a:t>
            </a:r>
            <a:endParaRPr lang="en-US" b="1" dirty="0"/>
          </a:p>
          <a:p>
            <a:pPr lvl="1"/>
            <a:r>
              <a:rPr lang="en-US" b="1" dirty="0" smtClean="0"/>
              <a:t>Only </a:t>
            </a:r>
            <a:r>
              <a:rPr lang="en-US" b="1" dirty="0"/>
              <a:t>education or administrative funds can be used.  </a:t>
            </a:r>
          </a:p>
          <a:p>
            <a:pPr lvl="1"/>
            <a:r>
              <a:rPr lang="en-US" dirty="0"/>
              <a:t>Must follow existing Program policies: </a:t>
            </a:r>
            <a:r>
              <a:rPr lang="en-US" sz="1600" dirty="0"/>
              <a:t>be on an eligible public road; focus on environmental improvements; meet LVR traffic counts; etc.</a:t>
            </a:r>
          </a:p>
          <a:p>
            <a:pPr lvl="1"/>
            <a:r>
              <a:rPr lang="en-US" dirty="0"/>
              <a:t>Must have QAB and district board Approval.</a:t>
            </a:r>
          </a:p>
          <a:p>
            <a:pPr lvl="1"/>
            <a:r>
              <a:rPr lang="en-US" dirty="0"/>
              <a:t>Must have a contract, MOU, or other agreement with the road-owning entity</a:t>
            </a:r>
            <a:r>
              <a:rPr lang="en-US" dirty="0" smtClean="0"/>
              <a:t>.</a:t>
            </a:r>
          </a:p>
          <a:p>
            <a:pPr lvl="1"/>
            <a:r>
              <a:rPr lang="en-US" dirty="0"/>
              <a:t>Contact Center or Commission staff before contracting a Demo </a:t>
            </a:r>
            <a:r>
              <a:rPr lang="en-US" dirty="0" smtClean="0"/>
              <a:t>project</a:t>
            </a:r>
            <a:r>
              <a:rPr lang="en-US" dirty="0"/>
              <a: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25113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up)">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up)">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up)">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up)">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up)">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3.4.6 Demonstration projects</a:t>
            </a:r>
          </a:p>
        </p:txBody>
      </p:sp>
      <p:sp>
        <p:nvSpPr>
          <p:cNvPr id="3" name="Subtitle 2"/>
          <p:cNvSpPr>
            <a:spLocks noGrp="1"/>
          </p:cNvSpPr>
          <p:nvPr>
            <p:ph type="subTitle" idx="1"/>
          </p:nvPr>
        </p:nvSpPr>
        <p:spPr/>
        <p:txBody>
          <a:bodyPr/>
          <a:lstStyle/>
          <a:p>
            <a:pPr marL="0" lvl="0" indent="0">
              <a:buNone/>
            </a:pPr>
            <a:r>
              <a:rPr lang="en-US" sz="3200" b="1" u="sng" kern="1200" dirty="0" smtClean="0">
                <a:solidFill>
                  <a:schemeClr val="tx1"/>
                </a:solidFill>
                <a:effectLst/>
                <a:latin typeface="+mn-lt"/>
                <a:ea typeface="+mn-ea"/>
                <a:cs typeface="+mn-cs"/>
              </a:rPr>
              <a:t>Demonstration Projects</a:t>
            </a:r>
          </a:p>
          <a:p>
            <a:pPr lvl="0"/>
            <a:r>
              <a:rPr lang="en-US" sz="3200" kern="1200" dirty="0" smtClean="0">
                <a:solidFill>
                  <a:schemeClr val="tx1"/>
                </a:solidFill>
                <a:effectLst/>
                <a:latin typeface="+mn-lt"/>
                <a:ea typeface="+mn-ea"/>
                <a:cs typeface="+mn-cs"/>
              </a:rPr>
              <a:t>Do not use to circumvent standard training requirements and normal project agreements.</a:t>
            </a:r>
          </a:p>
          <a:p>
            <a:pPr lvl="1"/>
            <a:r>
              <a:rPr lang="en-US" sz="2800" b="1" dirty="0" smtClean="0"/>
              <a:t>Regular project </a:t>
            </a:r>
            <a:r>
              <a:rPr lang="en-US" sz="2800" dirty="0" smtClean="0"/>
              <a:t>(application, ranking) -  any funds</a:t>
            </a:r>
          </a:p>
          <a:p>
            <a:pPr lvl="1"/>
            <a:r>
              <a:rPr lang="en-US" b="1" kern="1200" dirty="0" smtClean="0">
                <a:solidFill>
                  <a:schemeClr val="tx1"/>
                </a:solidFill>
                <a:effectLst/>
                <a:latin typeface="+mn-lt"/>
                <a:ea typeface="+mn-ea"/>
                <a:cs typeface="+mn-cs"/>
              </a:rPr>
              <a:t>Demo Project </a:t>
            </a:r>
            <a:r>
              <a:rPr lang="en-US" kern="1200" dirty="0" smtClean="0">
                <a:solidFill>
                  <a:schemeClr val="tx1"/>
                </a:solidFill>
                <a:effectLst/>
                <a:latin typeface="+mn-lt"/>
                <a:ea typeface="+mn-ea"/>
                <a:cs typeface="+mn-cs"/>
              </a:rPr>
              <a:t>– admin/</a:t>
            </a:r>
            <a:r>
              <a:rPr lang="en-US" kern="1200" dirty="0" err="1" smtClean="0">
                <a:solidFill>
                  <a:schemeClr val="tx1"/>
                </a:solidFill>
                <a:effectLst/>
                <a:latin typeface="+mn-lt"/>
                <a:ea typeface="+mn-ea"/>
                <a:cs typeface="+mn-cs"/>
              </a:rPr>
              <a:t>edu</a:t>
            </a:r>
            <a:r>
              <a:rPr lang="en-US" kern="1200" dirty="0" smtClean="0">
                <a:solidFill>
                  <a:schemeClr val="tx1"/>
                </a:solidFill>
                <a:effectLst/>
                <a:latin typeface="+mn-lt"/>
                <a:ea typeface="+mn-ea"/>
                <a:cs typeface="+mn-cs"/>
              </a:rPr>
              <a:t> funds only</a:t>
            </a:r>
          </a:p>
          <a:p>
            <a:pPr lvl="1"/>
            <a:endParaRPr lang="en-US" sz="2800" dirty="0"/>
          </a:p>
          <a:p>
            <a:r>
              <a:rPr lang="en-US" sz="3200" kern="1200" dirty="0" smtClean="0">
                <a:solidFill>
                  <a:schemeClr val="tx1"/>
                </a:solidFill>
                <a:effectLst/>
                <a:latin typeface="+mn-lt"/>
                <a:ea typeface="+mn-ea"/>
                <a:cs typeface="+mn-cs"/>
              </a:rPr>
              <a:t>You can do “educatio</a:t>
            </a:r>
            <a:r>
              <a:rPr lang="en-US" dirty="0" smtClean="0"/>
              <a:t>n and outreach” efforts on any project.</a:t>
            </a:r>
            <a:endParaRPr lang="en-US" sz="3200" kern="1200" dirty="0" smtClean="0">
              <a:solidFill>
                <a:schemeClr val="tx1"/>
              </a:solidFill>
              <a:effectLst/>
              <a:latin typeface="+mn-lt"/>
              <a:ea typeface="+mn-ea"/>
              <a:cs typeface="+mn-cs"/>
            </a:endParaRPr>
          </a:p>
          <a:p>
            <a:pPr lvl="0"/>
            <a:endParaRPr lang="en-US" sz="3200" kern="1200" dirty="0" smtClean="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1481638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 CD Role</a:t>
            </a:r>
            <a:endParaRPr lang="en-US" dirty="0"/>
          </a:p>
        </p:txBody>
      </p:sp>
      <p:sp>
        <p:nvSpPr>
          <p:cNvPr id="3" name="Subtitle 2"/>
          <p:cNvSpPr>
            <a:spLocks noGrp="1"/>
          </p:cNvSpPr>
          <p:nvPr>
            <p:ph type="subTitle" idx="1"/>
          </p:nvPr>
        </p:nvSpPr>
        <p:spPr/>
        <p:txBody>
          <a:bodyPr>
            <a:normAutofit/>
          </a:bodyPr>
          <a:lstStyle/>
          <a:p>
            <a:r>
              <a:rPr lang="en-US" sz="2000" strike="sngStrike" dirty="0" smtClean="0">
                <a:solidFill>
                  <a:schemeClr val="bg1">
                    <a:lumMod val="50000"/>
                  </a:schemeClr>
                </a:solidFill>
              </a:rPr>
              <a:t>3.1 CD Structure</a:t>
            </a:r>
          </a:p>
          <a:p>
            <a:r>
              <a:rPr lang="en-US" sz="2000" strike="sngStrike" dirty="0" smtClean="0">
                <a:solidFill>
                  <a:schemeClr val="bg1">
                    <a:lumMod val="50000"/>
                  </a:schemeClr>
                </a:solidFill>
              </a:rPr>
              <a:t>3.2 Overview</a:t>
            </a:r>
          </a:p>
          <a:p>
            <a:r>
              <a:rPr lang="en-US" sz="2800" dirty="0" smtClean="0">
                <a:solidFill>
                  <a:schemeClr val="bg1">
                    <a:lumMod val="50000"/>
                  </a:schemeClr>
                </a:solidFill>
              </a:rPr>
              <a:t>3.3</a:t>
            </a:r>
            <a:r>
              <a:rPr lang="en-US" sz="2800" baseline="0" dirty="0" smtClean="0">
                <a:solidFill>
                  <a:schemeClr val="bg1">
                    <a:lumMod val="50000"/>
                  </a:schemeClr>
                </a:solidFill>
              </a:rPr>
              <a:t> Receiving Funds from SCC</a:t>
            </a:r>
          </a:p>
          <a:p>
            <a:r>
              <a:rPr lang="en-US" sz="2800" baseline="0" dirty="0" smtClean="0">
                <a:solidFill>
                  <a:schemeClr val="bg1">
                    <a:lumMod val="50000"/>
                  </a:schemeClr>
                </a:solidFill>
              </a:rPr>
              <a:t>3.4 Accounting of funds at CD</a:t>
            </a:r>
          </a:p>
          <a:p>
            <a:r>
              <a:rPr lang="en-US" sz="2800" b="1" u="sng" baseline="0" dirty="0" smtClean="0">
                <a:solidFill>
                  <a:srgbClr val="FF0000"/>
                </a:solidFill>
              </a:rPr>
              <a:t>3.5 Dispersing funds to Grant Recipients</a:t>
            </a:r>
          </a:p>
          <a:p>
            <a:r>
              <a:rPr lang="en-US" baseline="0" dirty="0" smtClean="0"/>
              <a:t>3.6 CD Educational opportunities</a:t>
            </a:r>
          </a:p>
          <a:p>
            <a:r>
              <a:rPr lang="en-US" dirty="0" smtClean="0"/>
              <a:t>3.7 Program Eligibility</a:t>
            </a:r>
          </a:p>
          <a:p>
            <a:r>
              <a:rPr lang="en-US" sz="4800" baseline="0" dirty="0" smtClean="0"/>
              <a:t>3.8 Administering Projects</a:t>
            </a:r>
          </a:p>
          <a:p>
            <a:r>
              <a:rPr lang="en-US" sz="2000" dirty="0" smtClean="0"/>
              <a:t>3.9 GIS System</a:t>
            </a:r>
          </a:p>
          <a:p>
            <a:r>
              <a:rPr lang="en-US" sz="2000" baseline="0" dirty="0" smtClean="0"/>
              <a:t>3.10Annual</a:t>
            </a:r>
            <a:r>
              <a:rPr lang="en-US" sz="2000" dirty="0" smtClean="0"/>
              <a:t> Summary Reports</a:t>
            </a:r>
            <a:endParaRPr lang="en-US" sz="2000" baseline="0" dirty="0" smtClean="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6859089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572"/>
          <a:stretch/>
        </p:blipFill>
        <p:spPr bwMode="auto">
          <a:xfrm rot="353289">
            <a:off x="4969692" y="5191674"/>
            <a:ext cx="4912078" cy="50347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3.5.1-2 Providing funds to grant recipients</a:t>
            </a:r>
          </a:p>
        </p:txBody>
      </p:sp>
      <p:sp>
        <p:nvSpPr>
          <p:cNvPr id="3" name="Subtitle 2"/>
          <p:cNvSpPr>
            <a:spLocks noGrp="1"/>
          </p:cNvSpPr>
          <p:nvPr>
            <p:ph type="subTitle" idx="1"/>
          </p:nvPr>
        </p:nvSpPr>
        <p:spPr>
          <a:noFill/>
        </p:spPr>
        <p:txBody>
          <a:bodyPr/>
          <a:lstStyle/>
          <a:p>
            <a:pPr marL="0" lvl="0" indent="0">
              <a:buNone/>
            </a:pPr>
            <a:r>
              <a:rPr lang="en-US" sz="3200" b="1" u="sng" kern="1200" dirty="0" smtClean="0">
                <a:solidFill>
                  <a:schemeClr val="tx1"/>
                </a:solidFill>
                <a:effectLst/>
                <a:latin typeface="+mn-lt"/>
                <a:ea typeface="+mn-ea"/>
                <a:cs typeface="+mn-cs"/>
              </a:rPr>
              <a:t>Providing Funds to Grant Recipients</a:t>
            </a:r>
          </a:p>
          <a:p>
            <a:pPr lvl="0"/>
            <a:r>
              <a:rPr lang="en-US" sz="3200" kern="1200" dirty="0" smtClean="0">
                <a:solidFill>
                  <a:schemeClr val="tx1"/>
                </a:solidFill>
                <a:effectLst/>
                <a:latin typeface="+mn-lt"/>
                <a:ea typeface="+mn-ea"/>
                <a:cs typeface="+mn-cs"/>
              </a:rPr>
              <a:t>Two page contract.</a:t>
            </a:r>
          </a:p>
          <a:p>
            <a:pPr lvl="0"/>
            <a:r>
              <a:rPr lang="en-US" dirty="0" smtClean="0"/>
              <a:t>Schedule of payments (u</a:t>
            </a:r>
            <a:r>
              <a:rPr lang="en-US" sz="3200" kern="1200" dirty="0" smtClean="0">
                <a:solidFill>
                  <a:schemeClr val="tx1"/>
                </a:solidFill>
                <a:effectLst/>
                <a:latin typeface="+mn-lt"/>
                <a:ea typeface="+mn-ea"/>
                <a:cs typeface="+mn-cs"/>
              </a:rPr>
              <a:t>p to 50% may be advanced).</a:t>
            </a:r>
          </a:p>
          <a:p>
            <a:pPr lvl="0"/>
            <a:r>
              <a:rPr lang="en-US" dirty="0" smtClean="0"/>
              <a:t>Includes multiple attachments.</a:t>
            </a:r>
          </a:p>
          <a:p>
            <a:pPr lvl="0"/>
            <a:r>
              <a:rPr lang="en-US" dirty="0" smtClean="0"/>
              <a:t>Simple one-page amendment if needed.</a:t>
            </a:r>
          </a:p>
          <a:p>
            <a:pPr lvl="0"/>
            <a:r>
              <a:rPr lang="en-US" dirty="0" smtClean="0">
                <a:solidFill>
                  <a:srgbClr val="FF0000"/>
                </a:solidFill>
              </a:rPr>
              <a:t>Details of forms to follow in section 3.8.</a:t>
            </a:r>
          </a:p>
          <a:p>
            <a:pPr lvl="0"/>
            <a:endParaRPr lang="en-US" sz="3200" kern="1200" dirty="0" smtClean="0">
              <a:solidFill>
                <a:schemeClr val="tx1"/>
              </a:solidFill>
              <a:effectLst/>
              <a:latin typeface="+mn-lt"/>
              <a:ea typeface="+mn-ea"/>
              <a:cs typeface="+mn-cs"/>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55857">
            <a:off x="2368364" y="5147504"/>
            <a:ext cx="4214745" cy="643413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85511">
            <a:off x="373981" y="4984050"/>
            <a:ext cx="4343400" cy="631036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23189791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Funny Slide</a:t>
            </a:r>
            <a:endParaRPr lang="en-US" dirty="0"/>
          </a:p>
        </p:txBody>
      </p:sp>
      <p:sp>
        <p:nvSpPr>
          <p:cNvPr id="5" name="Subtitle 4"/>
          <p:cNvSpPr>
            <a:spLocks noGrp="1"/>
          </p:cNvSpPr>
          <p:nvPr>
            <p:ph type="subTitle" idx="1"/>
          </p:nvPr>
        </p:nvSpPr>
        <p:spPr/>
        <p:txBody>
          <a:bodyPr/>
          <a:lstStyle/>
          <a:p>
            <a:endParaRPr lang="en-US"/>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786"/>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0" y="0"/>
            <a:ext cx="3933321" cy="461665"/>
          </a:xfrm>
          <a:prstGeom prst="rect">
            <a:avLst/>
          </a:prstGeom>
          <a:solidFill>
            <a:schemeClr val="bg1"/>
          </a:solidFill>
          <a:ln>
            <a:solidFill>
              <a:schemeClr val="tx1"/>
            </a:solidFill>
          </a:ln>
        </p:spPr>
        <p:txBody>
          <a:bodyPr wrap="none" rtlCol="0">
            <a:spAutoFit/>
          </a:bodyPr>
          <a:lstStyle/>
          <a:p>
            <a:r>
              <a:rPr lang="en-US" sz="2400" b="1" dirty="0" smtClean="0"/>
              <a:t>Has to be a lawyer involved…</a:t>
            </a:r>
            <a:endParaRPr lang="en-US" sz="2400" b="1" dirty="0"/>
          </a:p>
        </p:txBody>
      </p:sp>
      <p:sp>
        <p:nvSpPr>
          <p:cNvPr id="9" name="Rectangle 8"/>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http://www.rd.com/slideshows/funny-road-signs/</a:t>
            </a:r>
          </a:p>
        </p:txBody>
      </p:sp>
    </p:spTree>
    <p:extLst>
      <p:ext uri="{BB962C8B-B14F-4D97-AF65-F5344CB8AC3E}">
        <p14:creationId xmlns:p14="http://schemas.microsoft.com/office/powerpoint/2010/main" val="2824250338"/>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 CD Role</a:t>
            </a:r>
            <a:endParaRPr lang="en-US" dirty="0"/>
          </a:p>
        </p:txBody>
      </p:sp>
      <p:sp>
        <p:nvSpPr>
          <p:cNvPr id="3" name="Subtitle 2"/>
          <p:cNvSpPr>
            <a:spLocks noGrp="1"/>
          </p:cNvSpPr>
          <p:nvPr>
            <p:ph type="subTitle" idx="1"/>
          </p:nvPr>
        </p:nvSpPr>
        <p:spPr/>
        <p:txBody>
          <a:bodyPr>
            <a:normAutofit/>
          </a:bodyPr>
          <a:lstStyle/>
          <a:p>
            <a:r>
              <a:rPr lang="en-US" sz="2000" strike="sngStrike" dirty="0" smtClean="0">
                <a:solidFill>
                  <a:schemeClr val="bg1">
                    <a:lumMod val="50000"/>
                  </a:schemeClr>
                </a:solidFill>
              </a:rPr>
              <a:t>3.1 CD Structure</a:t>
            </a:r>
          </a:p>
          <a:p>
            <a:r>
              <a:rPr lang="en-US" sz="2000" strike="sngStrike" dirty="0" smtClean="0">
                <a:solidFill>
                  <a:schemeClr val="bg1">
                    <a:lumMod val="50000"/>
                  </a:schemeClr>
                </a:solidFill>
              </a:rPr>
              <a:t>3.2 Overview</a:t>
            </a:r>
          </a:p>
          <a:p>
            <a:r>
              <a:rPr lang="en-US" sz="2800" dirty="0" smtClean="0">
                <a:solidFill>
                  <a:schemeClr val="bg1">
                    <a:lumMod val="50000"/>
                  </a:schemeClr>
                </a:solidFill>
              </a:rPr>
              <a:t>3.3</a:t>
            </a:r>
            <a:r>
              <a:rPr lang="en-US" sz="2800" baseline="0" dirty="0" smtClean="0">
                <a:solidFill>
                  <a:schemeClr val="bg1">
                    <a:lumMod val="50000"/>
                  </a:schemeClr>
                </a:solidFill>
              </a:rPr>
              <a:t> Receiving Funds from SCC</a:t>
            </a:r>
          </a:p>
          <a:p>
            <a:r>
              <a:rPr lang="en-US" sz="2800" baseline="0" dirty="0" smtClean="0">
                <a:solidFill>
                  <a:schemeClr val="bg1">
                    <a:lumMod val="65000"/>
                  </a:schemeClr>
                </a:solidFill>
              </a:rPr>
              <a:t>3.4 Accounting of funds at CD</a:t>
            </a:r>
          </a:p>
          <a:p>
            <a:r>
              <a:rPr lang="en-US" sz="2800" baseline="0" dirty="0" smtClean="0">
                <a:solidFill>
                  <a:schemeClr val="bg1">
                    <a:lumMod val="65000"/>
                  </a:schemeClr>
                </a:solidFill>
              </a:rPr>
              <a:t>3.5 Dispersing funds to Grant Recipients</a:t>
            </a:r>
          </a:p>
          <a:p>
            <a:r>
              <a:rPr lang="en-US" b="1" u="sng" baseline="0" dirty="0" smtClean="0">
                <a:solidFill>
                  <a:srgbClr val="FF0000"/>
                </a:solidFill>
              </a:rPr>
              <a:t>3.6 CD Educational opportunities</a:t>
            </a:r>
          </a:p>
          <a:p>
            <a:r>
              <a:rPr lang="en-US" dirty="0" smtClean="0"/>
              <a:t>3.7 Program Eligibility</a:t>
            </a:r>
          </a:p>
          <a:p>
            <a:r>
              <a:rPr lang="en-US" sz="4800" baseline="0" dirty="0" smtClean="0"/>
              <a:t>3.8 Administering Projects</a:t>
            </a:r>
          </a:p>
          <a:p>
            <a:r>
              <a:rPr lang="en-US" sz="2000" dirty="0" smtClean="0"/>
              <a:t>3.9 GIS System</a:t>
            </a:r>
          </a:p>
          <a:p>
            <a:r>
              <a:rPr lang="en-US" sz="2000" baseline="0" dirty="0" smtClean="0"/>
              <a:t>3.10Annual</a:t>
            </a:r>
            <a:r>
              <a:rPr lang="en-US" sz="2000" dirty="0" smtClean="0"/>
              <a:t> Summary Reports</a:t>
            </a:r>
            <a:endParaRPr lang="en-US" sz="2000" baseline="0" dirty="0" smtClean="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6859089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3.6.1  ESM Training</a:t>
            </a:r>
          </a:p>
        </p:txBody>
      </p:sp>
      <p:sp>
        <p:nvSpPr>
          <p:cNvPr id="3" name="Subtitle 2"/>
          <p:cNvSpPr>
            <a:spLocks noGrp="1"/>
          </p:cNvSpPr>
          <p:nvPr>
            <p:ph type="subTitle" idx="1"/>
          </p:nvPr>
        </p:nvSpPr>
        <p:spPr/>
        <p:txBody>
          <a:bodyPr/>
          <a:lstStyle/>
          <a:p>
            <a:pPr marL="0" lvl="0" indent="0">
              <a:buNone/>
            </a:pPr>
            <a:r>
              <a:rPr lang="en-US" sz="3200" b="1" u="sng" kern="1200" dirty="0" smtClean="0">
                <a:solidFill>
                  <a:schemeClr val="tx1"/>
                </a:solidFill>
                <a:effectLst/>
                <a:latin typeface="+mn-lt"/>
                <a:ea typeface="+mn-ea"/>
                <a:cs typeface="+mn-cs"/>
              </a:rPr>
              <a:t>ESM Training</a:t>
            </a:r>
          </a:p>
          <a:p>
            <a:pPr lvl="0"/>
            <a:r>
              <a:rPr lang="en-US" sz="3200" kern="1200" dirty="0" smtClean="0">
                <a:solidFill>
                  <a:schemeClr val="tx1"/>
                </a:solidFill>
                <a:effectLst/>
                <a:latin typeface="+mn-lt"/>
                <a:ea typeface="+mn-ea"/>
                <a:cs typeface="+mn-cs"/>
              </a:rPr>
              <a:t>2 day course that covers road maintenance principals</a:t>
            </a:r>
          </a:p>
          <a:p>
            <a:pPr lvl="0"/>
            <a:r>
              <a:rPr lang="en-US" sz="3200" u="sng" kern="1200" dirty="0" smtClean="0">
                <a:solidFill>
                  <a:srgbClr val="FF0000"/>
                </a:solidFill>
                <a:effectLst/>
                <a:latin typeface="+mn-lt"/>
                <a:ea typeface="+mn-ea"/>
                <a:cs typeface="+mn-cs"/>
              </a:rPr>
              <a:t>Mandatory for district staff </a:t>
            </a:r>
            <a:r>
              <a:rPr lang="en-US" sz="3200" kern="1200" dirty="0" smtClean="0">
                <a:solidFill>
                  <a:schemeClr val="tx1"/>
                </a:solidFill>
                <a:effectLst/>
                <a:latin typeface="+mn-lt"/>
                <a:ea typeface="+mn-ea"/>
                <a:cs typeface="+mn-cs"/>
              </a:rPr>
              <a:t>involved with the program</a:t>
            </a:r>
          </a:p>
          <a:p>
            <a:pPr lvl="0"/>
            <a:r>
              <a:rPr lang="en-US" sz="3200" kern="1200" dirty="0" smtClean="0">
                <a:solidFill>
                  <a:schemeClr val="tx1"/>
                </a:solidFill>
                <a:effectLst/>
                <a:latin typeface="+mn-lt"/>
                <a:ea typeface="+mn-ea"/>
                <a:cs typeface="+mn-cs"/>
              </a:rPr>
              <a:t>Mandatory for at least one district QAB member</a:t>
            </a:r>
          </a:p>
          <a:p>
            <a:pPr lvl="0"/>
            <a:r>
              <a:rPr lang="en-US" sz="3200" kern="1200" dirty="0" smtClean="0">
                <a:solidFill>
                  <a:schemeClr val="tx1"/>
                </a:solidFill>
                <a:effectLst/>
                <a:latin typeface="+mn-lt"/>
                <a:ea typeface="+mn-ea"/>
                <a:cs typeface="+mn-cs"/>
              </a:rPr>
              <a:t>Highly recommended for everyone else</a:t>
            </a:r>
          </a:p>
          <a:p>
            <a:pPr lvl="0"/>
            <a:r>
              <a:rPr lang="en-US" sz="3200" kern="1200" dirty="0" smtClean="0">
                <a:solidFill>
                  <a:schemeClr val="tx1"/>
                </a:solidFill>
                <a:effectLst/>
                <a:latin typeface="+mn-lt"/>
                <a:ea typeface="+mn-ea"/>
                <a:cs typeface="+mn-cs"/>
              </a:rPr>
              <a:t>Good for 5 </a:t>
            </a:r>
            <a:r>
              <a:rPr lang="en-US" sz="3200" kern="1200" dirty="0" err="1" smtClean="0">
                <a:solidFill>
                  <a:schemeClr val="tx1"/>
                </a:solidFill>
                <a:effectLst/>
                <a:latin typeface="+mn-lt"/>
                <a:ea typeface="+mn-ea"/>
                <a:cs typeface="+mn-cs"/>
              </a:rPr>
              <a:t>yrs</a:t>
            </a:r>
            <a:endParaRPr lang="en-US" sz="3200" kern="1200" dirty="0" smtClean="0">
              <a:solidFill>
                <a:schemeClr val="tx1"/>
              </a:solidFill>
              <a:effectLst/>
              <a:latin typeface="+mn-lt"/>
              <a:ea typeface="+mn-ea"/>
              <a:cs typeface="+mn-cs"/>
            </a:endParaRPr>
          </a:p>
          <a:p>
            <a:pPr lvl="0"/>
            <a:r>
              <a:rPr lang="en-US" dirty="0" smtClean="0">
                <a:solidFill>
                  <a:srgbClr val="FF0000"/>
                </a:solidFill>
              </a:rPr>
              <a:t>Who here has been to ESM?</a:t>
            </a:r>
            <a:endParaRPr lang="en-US" sz="3200" kern="1200" dirty="0" smtClean="0">
              <a:solidFill>
                <a:srgbClr val="FF0000"/>
              </a:solidFill>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29140305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3.6.2 Administrative training</a:t>
            </a:r>
          </a:p>
        </p:txBody>
      </p:sp>
      <p:sp>
        <p:nvSpPr>
          <p:cNvPr id="3" name="Subtitle 2"/>
          <p:cNvSpPr>
            <a:spLocks noGrp="1"/>
          </p:cNvSpPr>
          <p:nvPr>
            <p:ph type="subTitle" idx="1"/>
          </p:nvPr>
        </p:nvSpPr>
        <p:spPr/>
        <p:txBody>
          <a:bodyPr/>
          <a:lstStyle/>
          <a:p>
            <a:pPr marL="0" lvl="0" indent="0">
              <a:buNone/>
            </a:pPr>
            <a:r>
              <a:rPr lang="en-US" sz="3200" b="1" u="sng" kern="1200" dirty="0" smtClean="0">
                <a:solidFill>
                  <a:schemeClr val="tx1"/>
                </a:solidFill>
                <a:effectLst/>
                <a:latin typeface="+mn-lt"/>
                <a:ea typeface="+mn-ea"/>
                <a:cs typeface="+mn-cs"/>
              </a:rPr>
              <a:t>Admin Training (</a:t>
            </a:r>
            <a:r>
              <a:rPr lang="en-US" sz="3200" b="1" u="sng" kern="1200" dirty="0" err="1" smtClean="0">
                <a:solidFill>
                  <a:schemeClr val="tx1"/>
                </a:solidFill>
                <a:effectLst/>
                <a:latin typeface="+mn-lt"/>
                <a:ea typeface="+mn-ea"/>
                <a:cs typeface="+mn-cs"/>
              </a:rPr>
              <a:t>ZZZzzzzz</a:t>
            </a:r>
            <a:r>
              <a:rPr lang="en-US" sz="3200" b="1" u="sng" kern="1200" dirty="0" smtClean="0">
                <a:solidFill>
                  <a:schemeClr val="tx1"/>
                </a:solidFill>
                <a:effectLst/>
                <a:latin typeface="+mn-lt"/>
                <a:ea typeface="+mn-ea"/>
                <a:cs typeface="+mn-cs"/>
              </a:rPr>
              <a:t>…)</a:t>
            </a:r>
          </a:p>
          <a:p>
            <a:pPr lvl="0"/>
            <a:r>
              <a:rPr lang="en-US" sz="3200" kern="1200" dirty="0" smtClean="0">
                <a:solidFill>
                  <a:schemeClr val="tx1"/>
                </a:solidFill>
                <a:effectLst/>
                <a:latin typeface="+mn-lt"/>
                <a:ea typeface="+mn-ea"/>
                <a:cs typeface="+mn-cs"/>
              </a:rPr>
              <a:t>Covers administrative policies and guidance provided in the admin manual</a:t>
            </a:r>
          </a:p>
          <a:p>
            <a:pPr lvl="0"/>
            <a:r>
              <a:rPr lang="en-US" sz="3200" kern="1200" dirty="0" smtClean="0">
                <a:solidFill>
                  <a:srgbClr val="FF0000"/>
                </a:solidFill>
                <a:effectLst/>
                <a:latin typeface="+mn-lt"/>
                <a:ea typeface="+mn-ea"/>
                <a:cs typeface="+mn-cs"/>
              </a:rPr>
              <a:t>Required for staff persons most involved with the program</a:t>
            </a:r>
          </a:p>
          <a:p>
            <a:pPr lvl="0"/>
            <a:r>
              <a:rPr lang="en-US" sz="3200" kern="1200" dirty="0" smtClean="0">
                <a:solidFill>
                  <a:srgbClr val="FF0000"/>
                </a:solidFill>
                <a:effectLst/>
                <a:latin typeface="+mn-lt"/>
                <a:ea typeface="+mn-ea"/>
                <a:cs typeface="+mn-cs"/>
              </a:rPr>
              <a:t>Good for 3 yrs.</a:t>
            </a:r>
          </a:p>
        </p:txBody>
      </p:sp>
      <p:pic>
        <p:nvPicPr>
          <p:cNvPr id="7170" name="Picture 2" descr="http://1.bp.blogspot.com/-hnz2ycMxe_E/UClR6riRp3I/AAAAAAAAExs/EIIkAlHrcHg/s1600/Sleeping+in+class.jpg"/>
          <p:cNvPicPr>
            <a:picLocks noChangeAspect="1" noChangeArrowheads="1"/>
          </p:cNvPicPr>
          <p:nvPr/>
        </p:nvPicPr>
        <p:blipFill rotWithShape="1">
          <a:blip r:embed="rId3">
            <a:extLst>
              <a:ext uri="{28A0092B-C50C-407E-A947-70E740481C1C}">
                <a14:useLocalDpi xmlns:a14="http://schemas.microsoft.com/office/drawing/2010/main" val="0"/>
              </a:ext>
            </a:extLst>
          </a:blip>
          <a:srcRect l="7235"/>
          <a:stretch/>
        </p:blipFill>
        <p:spPr bwMode="auto">
          <a:xfrm>
            <a:off x="4267200" y="3070632"/>
            <a:ext cx="4876800" cy="38064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0711" y="6581001"/>
            <a:ext cx="4948711" cy="276999"/>
          </a:xfrm>
          <a:prstGeom prst="rect">
            <a:avLst/>
          </a:prstGeom>
        </p:spPr>
        <p:txBody>
          <a:bodyPr wrap="square">
            <a:spAutoFit/>
          </a:bodyPr>
          <a:lstStyle/>
          <a:p>
            <a:r>
              <a:rPr lang="en-US" sz="1200" i="1" dirty="0"/>
              <a:t>http://anintrospectiveworld.blogspot.com/2012/08/sleeping-in-class.html</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6964127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3.6.3 Annual Maintenance Workshop</a:t>
            </a:r>
            <a:endParaRPr lang="en-US" dirty="0"/>
          </a:p>
        </p:txBody>
      </p:sp>
      <p:sp>
        <p:nvSpPr>
          <p:cNvPr id="3" name="Subtitle 2"/>
          <p:cNvSpPr>
            <a:spLocks noGrp="1"/>
          </p:cNvSpPr>
          <p:nvPr>
            <p:ph type="subTitle" idx="1"/>
          </p:nvPr>
        </p:nvSpPr>
        <p:spPr/>
        <p:txBody>
          <a:bodyPr/>
          <a:lstStyle/>
          <a:p>
            <a:pPr marL="0" lvl="0" indent="0">
              <a:buNone/>
            </a:pPr>
            <a:r>
              <a:rPr lang="en-US" sz="3200" b="1" u="sng" kern="1200" dirty="0" smtClean="0">
                <a:solidFill>
                  <a:schemeClr val="tx1"/>
                </a:solidFill>
                <a:effectLst/>
                <a:latin typeface="+mn-lt"/>
                <a:ea typeface="+mn-ea"/>
                <a:cs typeface="+mn-cs"/>
              </a:rPr>
              <a:t>Annual Maintenance Workshop</a:t>
            </a:r>
          </a:p>
          <a:p>
            <a:pPr lvl="0"/>
            <a:r>
              <a:rPr lang="en-US" sz="3200" kern="1200" dirty="0" smtClean="0">
                <a:solidFill>
                  <a:schemeClr val="tx1"/>
                </a:solidFill>
                <a:effectLst/>
                <a:latin typeface="+mn-lt"/>
                <a:ea typeface="+mn-ea"/>
                <a:cs typeface="+mn-cs"/>
              </a:rPr>
              <a:t>More in depth training than ESM</a:t>
            </a:r>
          </a:p>
          <a:p>
            <a:pPr lvl="0"/>
            <a:r>
              <a:rPr lang="en-US" sz="3200" kern="1200" dirty="0" smtClean="0">
                <a:solidFill>
                  <a:schemeClr val="tx1"/>
                </a:solidFill>
                <a:effectLst/>
                <a:latin typeface="+mn-lt"/>
                <a:ea typeface="+mn-ea"/>
                <a:cs typeface="+mn-cs"/>
              </a:rPr>
              <a:t>ESM certified individual may attend annual workshop at least once every 5 </a:t>
            </a:r>
            <a:r>
              <a:rPr lang="en-US" sz="3200" kern="1200" dirty="0" err="1" smtClean="0">
                <a:solidFill>
                  <a:schemeClr val="tx1"/>
                </a:solidFill>
                <a:effectLst/>
                <a:latin typeface="+mn-lt"/>
                <a:ea typeface="+mn-ea"/>
                <a:cs typeface="+mn-cs"/>
              </a:rPr>
              <a:t>yrs</a:t>
            </a:r>
            <a:r>
              <a:rPr lang="en-US" sz="3200" kern="1200" dirty="0" smtClean="0">
                <a:solidFill>
                  <a:schemeClr val="tx1"/>
                </a:solidFill>
                <a:effectLst/>
                <a:latin typeface="+mn-lt"/>
                <a:ea typeface="+mn-ea"/>
                <a:cs typeface="+mn-cs"/>
              </a:rPr>
              <a:t> in lieu of ESM training</a:t>
            </a:r>
          </a:p>
        </p:txBody>
      </p:sp>
      <p:pic>
        <p:nvPicPr>
          <p:cNvPr id="4098" name="Picture 2" descr="C:\My Documents\WORKSHOPS\2013_workshop\2013_workshop_pics\IMG_20131001_145115_26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332" b="32778"/>
          <a:stretch/>
        </p:blipFill>
        <p:spPr bwMode="auto">
          <a:xfrm>
            <a:off x="0" y="3505200"/>
            <a:ext cx="9144000" cy="3352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0122607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123825" y="609600"/>
            <a:ext cx="8382000" cy="1661993"/>
          </a:xfrm>
          <a:prstGeom prst="rect">
            <a:avLst/>
          </a:prstGeom>
          <a:noFill/>
        </p:spPr>
        <p:txBody>
          <a:bodyPr wrap="square" rtlCol="0">
            <a:spAutoFit/>
          </a:bodyPr>
          <a:lstStyle/>
          <a:p>
            <a:r>
              <a:rPr lang="en-US" sz="3200" b="1" dirty="0" smtClean="0">
                <a:solidFill>
                  <a:srgbClr val="FF0000"/>
                </a:solidFill>
              </a:rPr>
              <a:t>What do we mean by “Local Control”?</a:t>
            </a:r>
            <a:endParaRPr lang="en-US" sz="2800" u="sng" dirty="0" smtClean="0">
              <a:solidFill>
                <a:srgbClr val="FF0000"/>
              </a:solidFill>
            </a:endParaRPr>
          </a:p>
          <a:p>
            <a:endParaRPr lang="en-US" sz="1400" b="1" dirty="0" smtClean="0">
              <a:solidFill>
                <a:srgbClr val="FF0000"/>
              </a:solidFill>
            </a:endParaRPr>
          </a:p>
          <a:p>
            <a:pPr marL="457200" indent="-457200">
              <a:buFont typeface="Arial" panose="020B0604020202020204" pitchFamily="34" charset="0"/>
              <a:buChar char="•"/>
            </a:pPr>
            <a:endParaRPr lang="en-US" sz="2800" dirty="0" smtClean="0">
              <a:solidFill>
                <a:srgbClr val="FF0000"/>
              </a:solidFill>
            </a:endParaRPr>
          </a:p>
          <a:p>
            <a:pPr marL="914400" lvl="1" indent="-457200">
              <a:buFont typeface="Arial" panose="020B0604020202020204" pitchFamily="34" charset="0"/>
              <a:buChar char="•"/>
            </a:pPr>
            <a:endParaRPr lang="en-US" sz="2800" dirty="0" smtClean="0">
              <a:solidFill>
                <a:srgbClr val="FF0000"/>
              </a:solidFill>
            </a:endParaRPr>
          </a:p>
        </p:txBody>
      </p:sp>
      <p:sp>
        <p:nvSpPr>
          <p:cNvPr id="3" name="Title 2"/>
          <p:cNvSpPr>
            <a:spLocks noGrp="1"/>
          </p:cNvSpPr>
          <p:nvPr>
            <p:ph type="ctrTitle"/>
          </p:nvPr>
        </p:nvSpPr>
        <p:spPr/>
        <p:txBody>
          <a:bodyPr/>
          <a:lstStyle/>
          <a:p>
            <a:r>
              <a:rPr lang="en-US" dirty="0"/>
              <a:t>Administrative Training</a:t>
            </a:r>
          </a:p>
        </p:txBody>
      </p:sp>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Introduction</a:t>
            </a:r>
            <a:endParaRPr lang="en-US" dirty="0">
              <a:solidFill>
                <a:srgbClr val="FFFFCC"/>
              </a:solidFill>
            </a:endParaRPr>
          </a:p>
        </p:txBody>
      </p:sp>
    </p:spTree>
    <p:extLst>
      <p:ext uri="{BB962C8B-B14F-4D97-AF65-F5344CB8AC3E}">
        <p14:creationId xmlns:p14="http://schemas.microsoft.com/office/powerpoint/2010/main" val="13540936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3.6.5 Technical Assists</a:t>
            </a:r>
          </a:p>
        </p:txBody>
      </p:sp>
      <p:sp>
        <p:nvSpPr>
          <p:cNvPr id="3" name="Subtitle 2"/>
          <p:cNvSpPr>
            <a:spLocks noGrp="1"/>
          </p:cNvSpPr>
          <p:nvPr>
            <p:ph type="subTitle" idx="1"/>
          </p:nvPr>
        </p:nvSpPr>
        <p:spPr/>
        <p:txBody>
          <a:bodyPr>
            <a:normAutofit lnSpcReduction="10000"/>
          </a:bodyPr>
          <a:lstStyle/>
          <a:p>
            <a:pPr marL="0" lvl="0" indent="0">
              <a:buNone/>
            </a:pPr>
            <a:r>
              <a:rPr lang="en-US" sz="3200" b="1" u="sng" kern="1200" dirty="0" smtClean="0">
                <a:solidFill>
                  <a:schemeClr val="tx1"/>
                </a:solidFill>
                <a:effectLst/>
                <a:latin typeface="+mn-lt"/>
                <a:ea typeface="+mn-ea"/>
                <a:cs typeface="+mn-cs"/>
              </a:rPr>
              <a:t>Technical Assistance</a:t>
            </a:r>
          </a:p>
          <a:p>
            <a:pPr lvl="0"/>
            <a:r>
              <a:rPr lang="en-US" sz="3200" kern="1200" dirty="0" smtClean="0">
                <a:solidFill>
                  <a:schemeClr val="tx1"/>
                </a:solidFill>
                <a:effectLst/>
                <a:latin typeface="+mn-lt"/>
                <a:ea typeface="+mn-ea"/>
                <a:cs typeface="+mn-cs"/>
              </a:rPr>
              <a:t>Conducted primarily by Center staff</a:t>
            </a:r>
          </a:p>
          <a:p>
            <a:pPr lvl="0"/>
            <a:r>
              <a:rPr lang="en-US" sz="3200" kern="1200" dirty="0" smtClean="0">
                <a:solidFill>
                  <a:schemeClr val="tx1"/>
                </a:solidFill>
                <a:effectLst/>
                <a:latin typeface="+mn-lt"/>
                <a:ea typeface="+mn-ea"/>
                <a:cs typeface="+mn-cs"/>
              </a:rPr>
              <a:t>Initiated by districts</a:t>
            </a:r>
          </a:p>
          <a:p>
            <a:pPr lvl="0"/>
            <a:r>
              <a:rPr lang="en-US" sz="3200" kern="1200" dirty="0" smtClean="0">
                <a:solidFill>
                  <a:schemeClr val="tx1"/>
                </a:solidFill>
                <a:effectLst/>
                <a:latin typeface="+mn-lt"/>
                <a:ea typeface="+mn-ea"/>
                <a:cs typeface="+mn-cs"/>
              </a:rPr>
              <a:t>Small group training for districts and municipalities</a:t>
            </a:r>
          </a:p>
          <a:p>
            <a:pPr lvl="0"/>
            <a:r>
              <a:rPr lang="en-US" sz="3200" kern="1200" dirty="0" smtClean="0">
                <a:solidFill>
                  <a:schemeClr val="tx1"/>
                </a:solidFill>
                <a:effectLst/>
                <a:latin typeface="+mn-lt"/>
                <a:ea typeface="+mn-ea"/>
                <a:cs typeface="+mn-cs"/>
              </a:rPr>
              <a:t>Help with:</a:t>
            </a:r>
          </a:p>
          <a:p>
            <a:pPr lvl="1"/>
            <a:r>
              <a:rPr lang="en-US" sz="2800" kern="1200" dirty="0" smtClean="0">
                <a:solidFill>
                  <a:schemeClr val="tx1"/>
                </a:solidFill>
                <a:effectLst/>
                <a:latin typeface="+mn-lt"/>
                <a:ea typeface="+mn-ea"/>
                <a:cs typeface="+mn-cs"/>
              </a:rPr>
              <a:t>Project</a:t>
            </a:r>
            <a:r>
              <a:rPr lang="en-US" sz="2800" kern="1200" baseline="0" dirty="0" smtClean="0">
                <a:solidFill>
                  <a:schemeClr val="tx1"/>
                </a:solidFill>
                <a:effectLst/>
                <a:latin typeface="+mn-lt"/>
                <a:ea typeface="+mn-ea"/>
                <a:cs typeface="+mn-cs"/>
              </a:rPr>
              <a:t> design / layout</a:t>
            </a:r>
          </a:p>
          <a:p>
            <a:pPr lvl="1"/>
            <a:r>
              <a:rPr lang="en-US" sz="2800" kern="1200" baseline="0" dirty="0" smtClean="0">
                <a:solidFill>
                  <a:schemeClr val="tx1"/>
                </a:solidFill>
                <a:effectLst/>
                <a:latin typeface="+mn-lt"/>
                <a:ea typeface="+mn-ea"/>
                <a:cs typeface="+mn-cs"/>
              </a:rPr>
              <a:t>Meet with applicants</a:t>
            </a:r>
          </a:p>
          <a:p>
            <a:pPr lvl="1"/>
            <a:r>
              <a:rPr lang="en-US" sz="2800" kern="1200" baseline="0" dirty="0" smtClean="0">
                <a:solidFill>
                  <a:schemeClr val="tx1"/>
                </a:solidFill>
                <a:effectLst/>
                <a:latin typeface="+mn-lt"/>
                <a:ea typeface="+mn-ea"/>
                <a:cs typeface="+mn-cs"/>
              </a:rPr>
              <a:t>Aggregate placement</a:t>
            </a:r>
          </a:p>
          <a:p>
            <a:pPr lvl="1"/>
            <a:r>
              <a:rPr lang="en-US" sz="2800" kern="1200" baseline="0" dirty="0" smtClean="0">
                <a:solidFill>
                  <a:schemeClr val="tx1"/>
                </a:solidFill>
                <a:effectLst/>
                <a:latin typeface="+mn-lt"/>
                <a:ea typeface="+mn-ea"/>
                <a:cs typeface="+mn-cs"/>
              </a:rPr>
              <a:t>Project implementation</a:t>
            </a:r>
          </a:p>
          <a:p>
            <a:pPr lvl="1"/>
            <a:r>
              <a:rPr lang="en-US" sz="2800" kern="1200" baseline="0" dirty="0" smtClean="0">
                <a:solidFill>
                  <a:schemeClr val="tx1"/>
                </a:solidFill>
                <a:effectLst/>
                <a:latin typeface="+mn-lt"/>
                <a:ea typeface="+mn-ea"/>
                <a:cs typeface="+mn-cs"/>
              </a:rPr>
              <a:t>Whatever you need!</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28859225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Other Documentation</a:t>
            </a:r>
            <a:endParaRPr lang="en-US" dirty="0"/>
          </a:p>
        </p:txBody>
      </p:sp>
      <p:sp>
        <p:nvSpPr>
          <p:cNvPr id="3" name="Subtitle 2"/>
          <p:cNvSpPr>
            <a:spLocks noGrp="1"/>
          </p:cNvSpPr>
          <p:nvPr>
            <p:ph type="subTitle" idx="1"/>
          </p:nvPr>
        </p:nvSpPr>
        <p:spPr/>
        <p:txBody>
          <a:bodyPr/>
          <a:lstStyle/>
          <a:p>
            <a:pPr marL="0" indent="0">
              <a:buNone/>
            </a:pPr>
            <a:r>
              <a:rPr lang="en-US" b="1" u="sng" dirty="0" smtClean="0"/>
              <a:t>Other Documentation</a:t>
            </a:r>
          </a:p>
          <a:p>
            <a:r>
              <a:rPr lang="en-US" dirty="0" smtClean="0">
                <a:hlinkClick r:id="rId3"/>
              </a:rPr>
              <a:t>www.dirtandgravelroads.org</a:t>
            </a:r>
            <a:r>
              <a:rPr lang="en-US" dirty="0" smtClean="0"/>
              <a:t> </a:t>
            </a:r>
          </a:p>
          <a:p>
            <a:r>
              <a:rPr lang="en-US" dirty="0" smtClean="0"/>
              <a:t>Technical bulletins</a:t>
            </a:r>
          </a:p>
          <a:p>
            <a:r>
              <a:rPr lang="en-US" dirty="0" smtClean="0"/>
              <a:t>Sample forms and policies</a:t>
            </a:r>
          </a:p>
          <a:p>
            <a:r>
              <a:rPr lang="en-US" dirty="0" smtClean="0"/>
              <a:t>Blank forms</a:t>
            </a:r>
          </a:p>
          <a:p>
            <a:r>
              <a:rPr lang="en-US" dirty="0" smtClean="0"/>
              <a:t>Aggregate guidance</a:t>
            </a:r>
          </a:p>
          <a:p>
            <a:r>
              <a:rPr lang="en-US" dirty="0" smtClean="0"/>
              <a:t>GIS</a:t>
            </a:r>
            <a:r>
              <a:rPr lang="en-US" baseline="0" dirty="0" smtClean="0"/>
              <a:t> help</a:t>
            </a:r>
          </a:p>
          <a:p>
            <a:r>
              <a:rPr lang="en-US" dirty="0" smtClean="0"/>
              <a:t>Reference material</a:t>
            </a:r>
            <a:endParaRPr lang="en-US" baseline="0" dirty="0" smtClean="0"/>
          </a:p>
          <a:p>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5478850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Funny Slide</a:t>
            </a:r>
            <a:endParaRPr lang="en-US" dirty="0"/>
          </a:p>
        </p:txBody>
      </p:sp>
      <p:sp>
        <p:nvSpPr>
          <p:cNvPr id="5" name="Subtitle 4"/>
          <p:cNvSpPr>
            <a:spLocks noGrp="1"/>
          </p:cNvSpPr>
          <p:nvPr>
            <p:ph type="subTitle" idx="1"/>
          </p:nvPr>
        </p:nvSpPr>
        <p:spPr/>
        <p:txBody>
          <a:bodyPr/>
          <a:lstStyle/>
          <a:p>
            <a:endParaRPr lang="en-US"/>
          </a:p>
        </p:txBody>
      </p:sp>
      <p:pic>
        <p:nvPicPr>
          <p:cNvPr id="8" name="Picture 14" descr="https://encrypted-tbn1.gstatic.com/images?q=tbn:ANd9GcTmXbB0KslKZWORAtUwJ1R322rHf9MZvWvgbhiXBsjTqqaJ33sz"/>
          <p:cNvPicPr>
            <a:picLocks noChangeAspect="1" noChangeArrowheads="1"/>
          </p:cNvPicPr>
          <p:nvPr/>
        </p:nvPicPr>
        <p:blipFill rotWithShape="1">
          <a:blip r:embed="rId3">
            <a:extLst>
              <a:ext uri="{28A0092B-C50C-407E-A947-70E740481C1C}">
                <a14:useLocalDpi xmlns:a14="http://schemas.microsoft.com/office/drawing/2010/main" val="0"/>
              </a:ext>
            </a:extLst>
          </a:blip>
          <a:srcRect b="4851"/>
          <a:stretch/>
        </p:blipFill>
        <p:spPr bwMode="auto">
          <a:xfrm>
            <a:off x="304800" y="230832"/>
            <a:ext cx="8686800" cy="636050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6581001"/>
            <a:ext cx="9208008" cy="276999"/>
          </a:xfrm>
          <a:prstGeom prst="rect">
            <a:avLst/>
          </a:prstGeom>
          <a:solidFill>
            <a:schemeClr val="tx1"/>
          </a:solidFill>
        </p:spPr>
        <p:txBody>
          <a:bodyPr wrap="square">
            <a:spAutoFit/>
          </a:bodyPr>
          <a:lstStyle/>
          <a:p>
            <a:r>
              <a:rPr lang="en-US" sz="1200" dirty="0" smtClean="0">
                <a:solidFill>
                  <a:schemeClr val="bg1"/>
                </a:solidFill>
              </a:rPr>
              <a:t>http://www.shiply.com/blog/uploaded_images/funny_road_signs_21-746380.jpg</a:t>
            </a:r>
            <a:endParaRPr lang="en-US" sz="1200" dirty="0">
              <a:solidFill>
                <a:schemeClr val="bg1"/>
              </a:solidFill>
            </a:endParaRPr>
          </a:p>
        </p:txBody>
      </p:sp>
      <p:sp>
        <p:nvSpPr>
          <p:cNvPr id="13" name="TextBox 12"/>
          <p:cNvSpPr txBox="1"/>
          <p:nvPr/>
        </p:nvSpPr>
        <p:spPr>
          <a:xfrm>
            <a:off x="0" y="0"/>
            <a:ext cx="5111207" cy="461665"/>
          </a:xfrm>
          <a:prstGeom prst="rect">
            <a:avLst/>
          </a:prstGeom>
          <a:solidFill>
            <a:schemeClr val="bg1"/>
          </a:solidFill>
          <a:ln>
            <a:solidFill>
              <a:schemeClr val="tx1"/>
            </a:solidFill>
          </a:ln>
        </p:spPr>
        <p:txBody>
          <a:bodyPr wrap="none" rtlCol="0">
            <a:spAutoFit/>
          </a:bodyPr>
          <a:lstStyle/>
          <a:p>
            <a:r>
              <a:rPr lang="en-US" sz="2400" b="1" dirty="0" smtClean="0"/>
              <a:t>Notice they painted the grass as well…</a:t>
            </a:r>
            <a:endParaRPr lang="en-US" sz="2400" b="1" dirty="0"/>
          </a:p>
        </p:txBody>
      </p:sp>
      <p:cxnSp>
        <p:nvCxnSpPr>
          <p:cNvPr id="6" name="Straight Arrow Connector 5"/>
          <p:cNvCxnSpPr>
            <a:stCxn id="13" idx="3"/>
          </p:cNvCxnSpPr>
          <p:nvPr/>
        </p:nvCxnSpPr>
        <p:spPr>
          <a:xfrm>
            <a:off x="5111207" y="230833"/>
            <a:ext cx="2432593" cy="2436167"/>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231613"/>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 CD Role</a:t>
            </a:r>
            <a:endParaRPr lang="en-US" dirty="0"/>
          </a:p>
        </p:txBody>
      </p:sp>
      <p:sp>
        <p:nvSpPr>
          <p:cNvPr id="3" name="Subtitle 2"/>
          <p:cNvSpPr>
            <a:spLocks noGrp="1"/>
          </p:cNvSpPr>
          <p:nvPr>
            <p:ph type="subTitle" idx="1"/>
          </p:nvPr>
        </p:nvSpPr>
        <p:spPr/>
        <p:txBody>
          <a:bodyPr>
            <a:normAutofit/>
          </a:bodyPr>
          <a:lstStyle/>
          <a:p>
            <a:r>
              <a:rPr lang="en-US" sz="2000" strike="sngStrike" dirty="0" smtClean="0">
                <a:solidFill>
                  <a:schemeClr val="bg1">
                    <a:lumMod val="50000"/>
                  </a:schemeClr>
                </a:solidFill>
              </a:rPr>
              <a:t>3.1 CD Structure</a:t>
            </a:r>
          </a:p>
          <a:p>
            <a:r>
              <a:rPr lang="en-US" sz="2000" strike="sngStrike" dirty="0" smtClean="0">
                <a:solidFill>
                  <a:schemeClr val="bg1">
                    <a:lumMod val="50000"/>
                  </a:schemeClr>
                </a:solidFill>
              </a:rPr>
              <a:t>3.2 Overview</a:t>
            </a:r>
          </a:p>
          <a:p>
            <a:r>
              <a:rPr lang="en-US" sz="2800" dirty="0" smtClean="0">
                <a:solidFill>
                  <a:schemeClr val="bg1">
                    <a:lumMod val="50000"/>
                  </a:schemeClr>
                </a:solidFill>
              </a:rPr>
              <a:t>3.3</a:t>
            </a:r>
            <a:r>
              <a:rPr lang="en-US" sz="2800" baseline="0" dirty="0" smtClean="0">
                <a:solidFill>
                  <a:schemeClr val="bg1">
                    <a:lumMod val="50000"/>
                  </a:schemeClr>
                </a:solidFill>
              </a:rPr>
              <a:t> Receiving Funds from SCC</a:t>
            </a:r>
          </a:p>
          <a:p>
            <a:r>
              <a:rPr lang="en-US" sz="2800" baseline="0" dirty="0" smtClean="0">
                <a:solidFill>
                  <a:schemeClr val="bg1">
                    <a:lumMod val="65000"/>
                  </a:schemeClr>
                </a:solidFill>
              </a:rPr>
              <a:t>3.4 Accounting of funds at CD</a:t>
            </a:r>
          </a:p>
          <a:p>
            <a:r>
              <a:rPr lang="en-US" sz="2800" baseline="0" dirty="0" smtClean="0">
                <a:solidFill>
                  <a:schemeClr val="bg1">
                    <a:lumMod val="65000"/>
                  </a:schemeClr>
                </a:solidFill>
              </a:rPr>
              <a:t>3.5 Dispersing funds to Grant Recipients</a:t>
            </a:r>
          </a:p>
          <a:p>
            <a:r>
              <a:rPr lang="en-US" baseline="0" dirty="0" smtClean="0">
                <a:solidFill>
                  <a:schemeClr val="bg1">
                    <a:lumMod val="50000"/>
                  </a:schemeClr>
                </a:solidFill>
              </a:rPr>
              <a:t>3.6 CD Educational opportunities</a:t>
            </a:r>
          </a:p>
          <a:p>
            <a:r>
              <a:rPr lang="en-US" b="1" u="sng" dirty="0" smtClean="0">
                <a:solidFill>
                  <a:srgbClr val="FF0000"/>
                </a:solidFill>
              </a:rPr>
              <a:t>3.7 Program Eligibility</a:t>
            </a:r>
          </a:p>
          <a:p>
            <a:r>
              <a:rPr lang="en-US" sz="4800" baseline="0" dirty="0" smtClean="0"/>
              <a:t>3.8 Administering Projects</a:t>
            </a:r>
          </a:p>
          <a:p>
            <a:r>
              <a:rPr lang="en-US" sz="2000" dirty="0" smtClean="0"/>
              <a:t>3.9 GIS System</a:t>
            </a:r>
          </a:p>
          <a:p>
            <a:r>
              <a:rPr lang="en-US" sz="2000" baseline="0" dirty="0" smtClean="0"/>
              <a:t>3.10Annual</a:t>
            </a:r>
            <a:r>
              <a:rPr lang="en-US" sz="2000" dirty="0" smtClean="0"/>
              <a:t> Summary Reports</a:t>
            </a:r>
            <a:endParaRPr lang="en-US" sz="2000" baseline="0" dirty="0" smtClean="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27668632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3.7.1 Eligible Applicants</a:t>
            </a:r>
          </a:p>
        </p:txBody>
      </p:sp>
      <p:sp>
        <p:nvSpPr>
          <p:cNvPr id="3" name="Subtitle 2"/>
          <p:cNvSpPr>
            <a:spLocks noGrp="1"/>
          </p:cNvSpPr>
          <p:nvPr>
            <p:ph type="subTitle" idx="1"/>
          </p:nvPr>
        </p:nvSpPr>
        <p:spPr/>
        <p:txBody>
          <a:bodyPr>
            <a:normAutofit lnSpcReduction="10000"/>
          </a:bodyPr>
          <a:lstStyle/>
          <a:p>
            <a:pPr marL="0" lvl="0" indent="0">
              <a:buNone/>
            </a:pPr>
            <a:r>
              <a:rPr lang="en-US" sz="3200" b="1" u="sng" kern="1200" dirty="0" smtClean="0">
                <a:solidFill>
                  <a:schemeClr val="tx1"/>
                </a:solidFill>
                <a:effectLst/>
                <a:latin typeface="+mn-lt"/>
                <a:ea typeface="+mn-ea"/>
                <a:cs typeface="+mn-cs"/>
              </a:rPr>
              <a:t>Eligible Applicants</a:t>
            </a:r>
          </a:p>
          <a:p>
            <a:pPr lvl="0"/>
            <a:r>
              <a:rPr lang="en-US" sz="3200" kern="1200" dirty="0" smtClean="0">
                <a:solidFill>
                  <a:schemeClr val="tx1"/>
                </a:solidFill>
                <a:effectLst/>
                <a:latin typeface="+mn-lt"/>
                <a:ea typeface="+mn-ea"/>
                <a:cs typeface="+mn-cs"/>
              </a:rPr>
              <a:t>Public entities that own roads</a:t>
            </a:r>
            <a:endParaRPr lang="en-US" sz="4400" kern="1200" dirty="0" smtClean="0">
              <a:solidFill>
                <a:schemeClr val="tx1"/>
              </a:solidFill>
              <a:effectLst/>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smtClean="0">
                <a:solidFill>
                  <a:srgbClr val="FF0000"/>
                </a:solidFill>
                <a:effectLst/>
                <a:latin typeface="+mn-lt"/>
                <a:ea typeface="+mn-ea"/>
                <a:cs typeface="+mn-cs"/>
              </a:rPr>
              <a:t>Person in charge of the project </a:t>
            </a:r>
            <a:r>
              <a:rPr lang="en-US" sz="3200" kern="1200" dirty="0" smtClean="0">
                <a:solidFill>
                  <a:schemeClr val="tx1"/>
                </a:solidFill>
                <a:effectLst/>
                <a:latin typeface="+mn-lt"/>
                <a:ea typeface="+mn-ea"/>
                <a:cs typeface="+mn-cs"/>
              </a:rPr>
              <a:t>must be ESM certified</a:t>
            </a:r>
            <a:endParaRPr lang="en-US" sz="3200" dirty="0" smtClean="0">
              <a:effectLst/>
            </a:endParaRPr>
          </a:p>
          <a:p>
            <a:pPr lvl="0"/>
            <a:r>
              <a:rPr lang="en-US" sz="3200" kern="1200" dirty="0" smtClean="0">
                <a:solidFill>
                  <a:schemeClr val="tx1"/>
                </a:solidFill>
                <a:effectLst/>
                <a:latin typeface="+mn-lt"/>
                <a:ea typeface="+mn-ea"/>
                <a:cs typeface="+mn-cs"/>
              </a:rPr>
              <a:t>Municipalities (</a:t>
            </a:r>
            <a:r>
              <a:rPr lang="en-US" sz="2400" kern="1200" dirty="0" smtClean="0">
                <a:solidFill>
                  <a:schemeClr val="tx1"/>
                </a:solidFill>
                <a:effectLst/>
                <a:latin typeface="+mn-lt"/>
                <a:ea typeface="+mn-ea"/>
                <a:cs typeface="+mn-cs"/>
              </a:rPr>
              <a:t>1400+ </a:t>
            </a:r>
            <a:r>
              <a:rPr lang="en-US" sz="2400" kern="1200" dirty="0" err="1" smtClean="0">
                <a:solidFill>
                  <a:schemeClr val="tx1"/>
                </a:solidFill>
                <a:effectLst/>
                <a:latin typeface="+mn-lt"/>
                <a:ea typeface="+mn-ea"/>
                <a:cs typeface="+mn-cs"/>
              </a:rPr>
              <a:t>twps</a:t>
            </a:r>
            <a:r>
              <a:rPr lang="en-US" sz="2400" kern="1200" dirty="0" smtClean="0">
                <a:solidFill>
                  <a:schemeClr val="tx1"/>
                </a:solidFill>
                <a:effectLst/>
                <a:latin typeface="+mn-lt"/>
                <a:ea typeface="+mn-ea"/>
                <a:cs typeface="+mn-cs"/>
              </a:rPr>
              <a:t>, 800+ boroughs</a:t>
            </a:r>
            <a:r>
              <a:rPr lang="en-US" sz="3600" kern="1200" dirty="0" smtClean="0">
                <a:solidFill>
                  <a:schemeClr val="tx1"/>
                </a:solidFill>
                <a:effectLst/>
                <a:latin typeface="+mn-lt"/>
                <a:ea typeface="+mn-ea"/>
                <a:cs typeface="+mn-cs"/>
              </a:rPr>
              <a:t>,</a:t>
            </a:r>
            <a:r>
              <a:rPr lang="en-US" sz="3600" kern="1200" baseline="0" dirty="0" smtClean="0">
                <a:solidFill>
                  <a:schemeClr val="tx1"/>
                </a:solidFill>
                <a:effectLst/>
                <a:latin typeface="+mn-lt"/>
                <a:ea typeface="+mn-ea"/>
                <a:cs typeface="+mn-cs"/>
              </a:rPr>
              <a:t> </a:t>
            </a:r>
            <a:r>
              <a:rPr lang="en-US" sz="2400" kern="1200" dirty="0" smtClean="0">
                <a:solidFill>
                  <a:schemeClr val="tx1"/>
                </a:solidFill>
                <a:effectLst/>
                <a:latin typeface="+mn-lt"/>
                <a:ea typeface="+mn-ea"/>
                <a:cs typeface="+mn-cs"/>
              </a:rPr>
              <a:t>50+ cities)</a:t>
            </a:r>
            <a:endParaRPr lang="en-US" sz="3600" kern="1200" dirty="0" smtClean="0">
              <a:solidFill>
                <a:schemeClr val="tx1"/>
              </a:solidFill>
              <a:effectLst/>
              <a:latin typeface="+mn-lt"/>
              <a:ea typeface="+mn-ea"/>
              <a:cs typeface="+mn-cs"/>
            </a:endParaRPr>
          </a:p>
          <a:p>
            <a:pPr lvl="0"/>
            <a:r>
              <a:rPr lang="en-US" sz="3200" kern="1200" dirty="0" smtClean="0">
                <a:solidFill>
                  <a:schemeClr val="tx1"/>
                </a:solidFill>
                <a:effectLst/>
                <a:latin typeface="+mn-lt"/>
                <a:ea typeface="+mn-ea"/>
                <a:cs typeface="+mn-cs"/>
              </a:rPr>
              <a:t>State entities such as:</a:t>
            </a:r>
            <a:endParaRPr lang="en-US" sz="44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PennDOT, Game Commission, Fish &amp; Boat</a:t>
            </a:r>
            <a:endParaRPr lang="en-US" sz="40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County and other  Government entities</a:t>
            </a:r>
            <a:endParaRPr lang="en-US" sz="4000" kern="1200" dirty="0" smtClean="0">
              <a:solidFill>
                <a:schemeClr val="tx1"/>
              </a:solidFill>
              <a:effectLst/>
              <a:latin typeface="+mn-lt"/>
              <a:ea typeface="+mn-ea"/>
              <a:cs typeface="+mn-cs"/>
            </a:endParaRPr>
          </a:p>
          <a:p>
            <a:pPr lvl="0"/>
            <a:r>
              <a:rPr lang="en-US" sz="3200" kern="1200" dirty="0" smtClean="0">
                <a:solidFill>
                  <a:schemeClr val="tx1"/>
                </a:solidFill>
                <a:effectLst/>
                <a:latin typeface="+mn-lt"/>
                <a:ea typeface="+mn-ea"/>
                <a:cs typeface="+mn-cs"/>
              </a:rPr>
              <a:t>Federal roads and private roads are </a:t>
            </a:r>
            <a:r>
              <a:rPr lang="en-US" sz="3200" u="sng" kern="1200" dirty="0" smtClean="0">
                <a:solidFill>
                  <a:schemeClr val="tx1"/>
                </a:solidFill>
                <a:effectLst/>
                <a:latin typeface="+mn-lt"/>
                <a:ea typeface="+mn-ea"/>
                <a:cs typeface="+mn-cs"/>
              </a:rPr>
              <a:t>NOT </a:t>
            </a:r>
            <a:r>
              <a:rPr lang="en-US" sz="3200" kern="1200" dirty="0" smtClean="0">
                <a:solidFill>
                  <a:schemeClr val="tx1"/>
                </a:solidFill>
                <a:effectLst/>
                <a:latin typeface="+mn-lt"/>
                <a:ea typeface="+mn-ea"/>
                <a:cs typeface="+mn-cs"/>
              </a:rPr>
              <a:t>eligible</a:t>
            </a:r>
            <a:endParaRPr lang="en-US" sz="44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All public roads are “born” in legislation</a:t>
            </a:r>
            <a:endParaRPr lang="en-US" sz="4000" kern="1200" dirty="0" smtClean="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41839706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3.7.1 Eligible Applicants</a:t>
            </a:r>
          </a:p>
        </p:txBody>
      </p:sp>
      <p:sp>
        <p:nvSpPr>
          <p:cNvPr id="5" name="Subtitle 4"/>
          <p:cNvSpPr>
            <a:spLocks noGrp="1"/>
          </p:cNvSpPr>
          <p:nvPr>
            <p:ph type="subTitle" idx="1"/>
          </p:nvPr>
        </p:nvSpPr>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71144"/>
            <a:ext cx="8881143"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40957992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3.7.2 Eligible Roads</a:t>
            </a:r>
          </a:p>
        </p:txBody>
      </p:sp>
      <p:sp>
        <p:nvSpPr>
          <p:cNvPr id="3" name="Subtitle 2"/>
          <p:cNvSpPr>
            <a:spLocks noGrp="1"/>
          </p:cNvSpPr>
          <p:nvPr>
            <p:ph type="subTitle" idx="1"/>
          </p:nvPr>
        </p:nvSpPr>
        <p:spPr/>
        <p:txBody>
          <a:bodyPr/>
          <a:lstStyle/>
          <a:p>
            <a:pPr lvl="0"/>
            <a:r>
              <a:rPr lang="en-US" sz="3000" b="1" kern="1200" dirty="0" smtClean="0">
                <a:solidFill>
                  <a:schemeClr val="tx1"/>
                </a:solidFill>
                <a:effectLst/>
                <a:latin typeface="+mj-lt"/>
                <a:ea typeface="+mj-ea"/>
                <a:cs typeface="+mj-cs"/>
              </a:rPr>
              <a:t>Dirt and Gravel Road</a:t>
            </a:r>
          </a:p>
          <a:p>
            <a:pPr lvl="1"/>
            <a:r>
              <a:rPr lang="en-US" sz="2800" kern="1200" dirty="0" smtClean="0">
                <a:solidFill>
                  <a:schemeClr val="tx1"/>
                </a:solidFill>
                <a:effectLst/>
                <a:latin typeface="+mn-lt"/>
                <a:ea typeface="+mn-ea"/>
                <a:cs typeface="+mn-cs"/>
              </a:rPr>
              <a:t>“Unbound” surfaces.</a:t>
            </a:r>
          </a:p>
          <a:p>
            <a:pPr lvl="1"/>
            <a:r>
              <a:rPr lang="en-US" sz="2800" kern="1200" dirty="0" smtClean="0">
                <a:solidFill>
                  <a:schemeClr val="tx1"/>
                </a:solidFill>
                <a:effectLst/>
                <a:latin typeface="+mn-lt"/>
                <a:ea typeface="+mn-ea"/>
                <a:cs typeface="+mn-cs"/>
              </a:rPr>
              <a:t>“gradable”</a:t>
            </a:r>
          </a:p>
          <a:p>
            <a:pPr lvl="0"/>
            <a:r>
              <a:rPr lang="en-US" sz="3000" b="1" kern="1200" dirty="0" smtClean="0">
                <a:solidFill>
                  <a:schemeClr val="tx1"/>
                </a:solidFill>
                <a:effectLst/>
                <a:latin typeface="+mj-lt"/>
                <a:ea typeface="+mj-ea"/>
                <a:cs typeface="+mj-cs"/>
              </a:rPr>
              <a:t>Paved Low Volume Road</a:t>
            </a:r>
            <a:endParaRPr lang="en-US" sz="32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Surface bound with asphalt, oil, or other binder</a:t>
            </a:r>
          </a:p>
          <a:p>
            <a:pPr lvl="1"/>
            <a:r>
              <a:rPr lang="en-US" sz="2800" kern="1200" dirty="0" smtClean="0">
                <a:solidFill>
                  <a:schemeClr val="tx1"/>
                </a:solidFill>
                <a:effectLst/>
                <a:latin typeface="+mn-lt"/>
                <a:ea typeface="+mn-ea"/>
                <a:cs typeface="+mn-cs"/>
              </a:rPr>
              <a:t>Includes “tar and chip”</a:t>
            </a:r>
          </a:p>
          <a:p>
            <a:pPr lvl="1"/>
            <a:r>
              <a:rPr lang="en-US" sz="2800" kern="1200" dirty="0" smtClean="0">
                <a:solidFill>
                  <a:schemeClr val="tx1"/>
                </a:solidFill>
                <a:effectLst/>
                <a:latin typeface="+mn-lt"/>
                <a:ea typeface="+mn-ea"/>
                <a:cs typeface="+mn-cs"/>
              </a:rPr>
              <a:t>500 vehicles a day or less – traffic count required</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40758103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3.7.3 Eligible Projects</a:t>
            </a:r>
          </a:p>
        </p:txBody>
      </p:sp>
      <p:sp>
        <p:nvSpPr>
          <p:cNvPr id="3" name="Subtitle 2"/>
          <p:cNvSpPr>
            <a:spLocks noGrp="1"/>
          </p:cNvSpPr>
          <p:nvPr>
            <p:ph type="subTitle" idx="1"/>
          </p:nvPr>
        </p:nvSpPr>
        <p:spPr/>
        <p:txBody>
          <a:bodyPr/>
          <a:lstStyle/>
          <a:p>
            <a:pPr marL="0" lvl="0" indent="0">
              <a:buNone/>
            </a:pPr>
            <a:r>
              <a:rPr lang="en-US" sz="3200" b="1" u="sng" kern="1200" dirty="0" smtClean="0">
                <a:solidFill>
                  <a:schemeClr val="tx1"/>
                </a:solidFill>
                <a:effectLst/>
                <a:latin typeface="+mn-lt"/>
                <a:ea typeface="+mn-ea"/>
                <a:cs typeface="+mn-cs"/>
              </a:rPr>
              <a:t>Eligible Projects</a:t>
            </a:r>
          </a:p>
          <a:p>
            <a:pPr lvl="0"/>
            <a:r>
              <a:rPr lang="en-US" sz="3200" kern="1200" dirty="0" smtClean="0">
                <a:solidFill>
                  <a:schemeClr val="tx1"/>
                </a:solidFill>
                <a:effectLst/>
                <a:latin typeface="+mn-lt"/>
                <a:ea typeface="+mn-ea"/>
                <a:cs typeface="+mn-cs"/>
              </a:rPr>
              <a:t>Focus on environmental </a:t>
            </a:r>
            <a:r>
              <a:rPr lang="en-US" sz="3200" u="sng" kern="1200" dirty="0" smtClean="0">
                <a:solidFill>
                  <a:schemeClr val="tx1"/>
                </a:solidFill>
                <a:effectLst/>
                <a:latin typeface="+mn-lt"/>
                <a:ea typeface="+mn-ea"/>
                <a:cs typeface="+mn-cs"/>
              </a:rPr>
              <a:t>and</a:t>
            </a:r>
            <a:r>
              <a:rPr lang="en-US" sz="3200" kern="1200" dirty="0" smtClean="0">
                <a:solidFill>
                  <a:schemeClr val="tx1"/>
                </a:solidFill>
                <a:effectLst/>
                <a:latin typeface="+mn-lt"/>
                <a:ea typeface="+mn-ea"/>
                <a:cs typeface="+mn-cs"/>
              </a:rPr>
              <a:t> road improvements</a:t>
            </a:r>
            <a:endParaRPr lang="en-US" sz="4400" kern="1200" dirty="0" smtClean="0">
              <a:solidFill>
                <a:schemeClr val="tx1"/>
              </a:solidFill>
              <a:effectLst/>
              <a:latin typeface="+mn-lt"/>
              <a:ea typeface="+mn-ea"/>
              <a:cs typeface="+mn-cs"/>
            </a:endParaRPr>
          </a:p>
          <a:p>
            <a:pPr lvl="0"/>
            <a:r>
              <a:rPr lang="en-US" sz="3200" kern="1200" dirty="0" smtClean="0">
                <a:solidFill>
                  <a:schemeClr val="tx1"/>
                </a:solidFill>
                <a:effectLst/>
                <a:latin typeface="+mn-lt"/>
                <a:ea typeface="+mn-ea"/>
                <a:cs typeface="+mn-cs"/>
              </a:rPr>
              <a:t>Use ESM practices</a:t>
            </a:r>
            <a:endParaRPr lang="en-US" sz="44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Reduce sediment</a:t>
            </a:r>
            <a:endParaRPr lang="en-US" sz="40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Reduce concentrated drainage</a:t>
            </a:r>
            <a:endParaRPr lang="en-US" sz="4000" kern="1200" dirty="0" smtClean="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23007795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3.7.4 Eligible Project Expenses</a:t>
            </a:r>
          </a:p>
        </p:txBody>
      </p:sp>
      <p:sp>
        <p:nvSpPr>
          <p:cNvPr id="3" name="Subtitle 2"/>
          <p:cNvSpPr>
            <a:spLocks noGrp="1"/>
          </p:cNvSpPr>
          <p:nvPr>
            <p:ph type="subTitle" idx="1"/>
          </p:nvPr>
        </p:nvSpPr>
        <p:spPr/>
        <p:txBody>
          <a:bodyPr/>
          <a:lstStyle/>
          <a:p>
            <a:pPr marL="0" lvl="0" indent="0">
              <a:buNone/>
            </a:pPr>
            <a:r>
              <a:rPr lang="en-US" sz="3200" b="1" u="sng" kern="1200" dirty="0" smtClean="0">
                <a:solidFill>
                  <a:schemeClr val="tx1"/>
                </a:solidFill>
                <a:effectLst/>
                <a:latin typeface="+mn-lt"/>
                <a:ea typeface="+mn-ea"/>
                <a:cs typeface="+mn-cs"/>
              </a:rPr>
              <a:t>Eligible Project Expenses</a:t>
            </a:r>
          </a:p>
          <a:p>
            <a:pPr lvl="0"/>
            <a:r>
              <a:rPr lang="en-US" sz="3200" kern="1200" dirty="0" smtClean="0">
                <a:solidFill>
                  <a:schemeClr val="tx1"/>
                </a:solidFill>
                <a:effectLst/>
                <a:latin typeface="+mn-lt"/>
                <a:ea typeface="+mn-ea"/>
                <a:cs typeface="+mn-cs"/>
              </a:rPr>
              <a:t>No program specific purchase requirements (use established procedures)</a:t>
            </a:r>
          </a:p>
          <a:p>
            <a:pPr lvl="0"/>
            <a:r>
              <a:rPr lang="en-US" sz="3200" kern="1200" dirty="0" smtClean="0">
                <a:solidFill>
                  <a:schemeClr val="tx1"/>
                </a:solidFill>
                <a:effectLst/>
                <a:latin typeface="+mn-lt"/>
                <a:ea typeface="+mn-ea"/>
                <a:cs typeface="+mn-cs"/>
              </a:rPr>
              <a:t>Records of purchases must be kept (by the grant recipient) for 3</a:t>
            </a:r>
            <a:r>
              <a:rPr lang="en-US" sz="3200" kern="1200" baseline="0" dirty="0" smtClean="0">
                <a:solidFill>
                  <a:schemeClr val="tx1"/>
                </a:solidFill>
                <a:effectLst/>
                <a:latin typeface="+mn-lt"/>
                <a:ea typeface="+mn-ea"/>
                <a:cs typeface="+mn-cs"/>
              </a:rPr>
              <a:t> </a:t>
            </a:r>
            <a:r>
              <a:rPr lang="en-US" sz="3200" kern="1200" dirty="0" smtClean="0">
                <a:solidFill>
                  <a:schemeClr val="tx1"/>
                </a:solidFill>
                <a:effectLst/>
                <a:latin typeface="+mn-lt"/>
                <a:ea typeface="+mn-ea"/>
                <a:cs typeface="+mn-cs"/>
              </a:rPr>
              <a:t>years from project completion</a:t>
            </a:r>
          </a:p>
          <a:p>
            <a:pPr lvl="0"/>
            <a:r>
              <a:rPr lang="en-US" sz="3200" kern="1200" dirty="0" smtClean="0">
                <a:solidFill>
                  <a:schemeClr val="tx1"/>
                </a:solidFill>
                <a:effectLst/>
                <a:latin typeface="+mn-lt"/>
                <a:ea typeface="+mn-ea"/>
                <a:cs typeface="+mn-cs"/>
              </a:rPr>
              <a:t>Applicants can apply for the full cost of all materials, equipment, and labor</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24358844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600" b="1" kern="1200" dirty="0" smtClean="0">
                <a:solidFill>
                  <a:schemeClr val="tx1"/>
                </a:solidFill>
                <a:effectLst/>
                <a:latin typeface="+mj-lt"/>
                <a:ea typeface="+mj-ea"/>
                <a:cs typeface="+mj-cs"/>
              </a:rPr>
              <a:t>3.7.4 Eligible Expenses</a:t>
            </a:r>
            <a:r>
              <a:rPr lang="en-US" sz="2600" b="1" kern="1200" baseline="0" dirty="0" smtClean="0">
                <a:solidFill>
                  <a:schemeClr val="tx1"/>
                </a:solidFill>
                <a:effectLst/>
                <a:latin typeface="+mj-lt"/>
                <a:ea typeface="+mj-ea"/>
                <a:cs typeface="+mj-cs"/>
              </a:rPr>
              <a:t> - Materials</a:t>
            </a:r>
            <a:r>
              <a:rPr lang="en-US" sz="2600" b="1" kern="1200" dirty="0" smtClean="0">
                <a:solidFill>
                  <a:schemeClr val="tx1"/>
                </a:solidFill>
                <a:effectLst/>
                <a:latin typeface="+mj-lt"/>
                <a:ea typeface="+mj-ea"/>
                <a:cs typeface="+mj-cs"/>
              </a:rPr>
              <a:t>.</a:t>
            </a:r>
            <a:endParaRPr lang="en-US" dirty="0"/>
          </a:p>
        </p:txBody>
      </p:sp>
      <p:sp>
        <p:nvSpPr>
          <p:cNvPr id="3" name="Subtitle 2"/>
          <p:cNvSpPr>
            <a:spLocks noGrp="1"/>
          </p:cNvSpPr>
          <p:nvPr>
            <p:ph type="subTitle" idx="1"/>
          </p:nvPr>
        </p:nvSpPr>
        <p:spPr/>
        <p:txBody>
          <a:bodyPr>
            <a:normAutofit/>
          </a:bodyPr>
          <a:lstStyle/>
          <a:p>
            <a:pPr marL="0" lvl="0" indent="0">
              <a:buNone/>
            </a:pPr>
            <a:r>
              <a:rPr lang="en-US" sz="3200" b="1" u="sng" kern="1200" dirty="0" smtClean="0">
                <a:solidFill>
                  <a:schemeClr val="tx1"/>
                </a:solidFill>
                <a:effectLst/>
                <a:latin typeface="+mn-lt"/>
                <a:ea typeface="+mn-ea"/>
                <a:cs typeface="+mn-cs"/>
              </a:rPr>
              <a:t>Materials</a:t>
            </a:r>
          </a:p>
          <a:p>
            <a:pPr lvl="0"/>
            <a:r>
              <a:rPr lang="en-US" sz="3200" kern="1200" dirty="0" smtClean="0">
                <a:solidFill>
                  <a:schemeClr val="tx1"/>
                </a:solidFill>
                <a:effectLst/>
                <a:latin typeface="+mn-lt"/>
                <a:ea typeface="+mn-ea"/>
                <a:cs typeface="+mn-cs"/>
              </a:rPr>
              <a:t>Typical materials include pipe, stone, fabric, </a:t>
            </a:r>
            <a:r>
              <a:rPr lang="en-US" sz="3200" kern="1200" dirty="0" err="1" smtClean="0">
                <a:solidFill>
                  <a:schemeClr val="tx1"/>
                </a:solidFill>
                <a:effectLst/>
                <a:latin typeface="+mn-lt"/>
                <a:ea typeface="+mn-ea"/>
                <a:cs typeface="+mn-cs"/>
              </a:rPr>
              <a:t>etc</a:t>
            </a:r>
            <a:endParaRPr lang="en-US" sz="4400" kern="1200" dirty="0" smtClean="0">
              <a:solidFill>
                <a:schemeClr val="tx1"/>
              </a:solidFill>
              <a:effectLst/>
              <a:latin typeface="+mn-lt"/>
              <a:ea typeface="+mn-ea"/>
              <a:cs typeface="+mn-cs"/>
            </a:endParaRPr>
          </a:p>
          <a:p>
            <a:pPr lvl="0"/>
            <a:r>
              <a:rPr lang="en-US" sz="3200" kern="1200" dirty="0" smtClean="0">
                <a:solidFill>
                  <a:schemeClr val="tx1"/>
                </a:solidFill>
                <a:effectLst/>
                <a:latin typeface="+mn-lt"/>
                <a:ea typeface="+mn-ea"/>
                <a:cs typeface="+mn-cs"/>
              </a:rPr>
              <a:t>Products with leaching potential must meet SCC standards for non-pollution.  Approved products list on </a:t>
            </a:r>
            <a:r>
              <a:rPr lang="en-US" sz="3200" kern="1200" dirty="0" smtClean="0">
                <a:solidFill>
                  <a:schemeClr val="tx1"/>
                </a:solidFill>
                <a:effectLst/>
                <a:latin typeface="+mn-lt"/>
                <a:ea typeface="+mn-ea"/>
                <a:cs typeface="+mn-cs"/>
                <a:hlinkClick r:id="rId3"/>
              </a:rPr>
              <a:t>www.dirtandgravelroads.org</a:t>
            </a:r>
            <a:r>
              <a:rPr lang="en-US" sz="3200" kern="1200" dirty="0" smtClean="0">
                <a:solidFill>
                  <a:schemeClr val="tx1"/>
                </a:solidFill>
                <a:effectLst/>
                <a:latin typeface="+mn-lt"/>
                <a:ea typeface="+mn-ea"/>
                <a:cs typeface="+mn-cs"/>
              </a:rPr>
              <a: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7700678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123825" y="609600"/>
            <a:ext cx="8382000" cy="1661993"/>
          </a:xfrm>
          <a:prstGeom prst="rect">
            <a:avLst/>
          </a:prstGeom>
          <a:noFill/>
        </p:spPr>
        <p:txBody>
          <a:bodyPr wrap="square" rtlCol="0">
            <a:spAutoFit/>
          </a:bodyPr>
          <a:lstStyle/>
          <a:p>
            <a:r>
              <a:rPr lang="en-US" sz="3200" b="1" dirty="0" smtClean="0">
                <a:solidFill>
                  <a:srgbClr val="FF0000"/>
                </a:solidFill>
              </a:rPr>
              <a:t>What do we mean by “Local Control”?</a:t>
            </a:r>
            <a:endParaRPr lang="en-US" sz="2800" u="sng" dirty="0" smtClean="0">
              <a:solidFill>
                <a:srgbClr val="FF0000"/>
              </a:solidFill>
            </a:endParaRPr>
          </a:p>
          <a:p>
            <a:endParaRPr lang="en-US" sz="1400" b="1" dirty="0" smtClean="0">
              <a:solidFill>
                <a:prstClr val="white"/>
              </a:solidFill>
            </a:endParaRPr>
          </a:p>
          <a:p>
            <a:pPr marL="457200" indent="-457200">
              <a:buFont typeface="Arial" panose="020B0604020202020204" pitchFamily="34" charset="0"/>
              <a:buChar char="•"/>
            </a:pPr>
            <a:endParaRPr lang="en-US" sz="2800" dirty="0" smtClean="0">
              <a:solidFill>
                <a:prstClr val="white"/>
              </a:solidFill>
            </a:endParaRPr>
          </a:p>
          <a:p>
            <a:pPr marL="914400" lvl="1" indent="-457200">
              <a:buFont typeface="Arial" panose="020B0604020202020204" pitchFamily="34" charset="0"/>
              <a:buChar char="•"/>
            </a:pPr>
            <a:endParaRPr lang="en-US" sz="2800" dirty="0" smtClean="0">
              <a:solidFill>
                <a:prstClr val="white"/>
              </a:solidFill>
            </a:endParaRPr>
          </a:p>
        </p:txBody>
      </p:sp>
      <p:pic>
        <p:nvPicPr>
          <p:cNvPr id="4098" name="Picture 2" descr="http://mnprairieroots.files.wordpress.com/2013/07/fourth-ca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848294"/>
            <a:ext cx="7524751" cy="50192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33600" y="1143000"/>
            <a:ext cx="4058099" cy="769441"/>
          </a:xfrm>
          <a:prstGeom prst="rect">
            <a:avLst/>
          </a:prstGeom>
          <a:noFill/>
        </p:spPr>
        <p:txBody>
          <a:bodyPr wrap="none" rtlCol="0">
            <a:spAutoFit/>
          </a:bodyPr>
          <a:lstStyle/>
          <a:p>
            <a:r>
              <a:rPr lang="en-US" sz="4400" b="1" dirty="0" smtClean="0"/>
              <a:t>0% Local Control</a:t>
            </a:r>
            <a:endParaRPr lang="en-US" sz="4400" b="1" dirty="0"/>
          </a:p>
        </p:txBody>
      </p:sp>
      <p:sp>
        <p:nvSpPr>
          <p:cNvPr id="5" name="Rectangle 4"/>
          <p:cNvSpPr/>
          <p:nvPr/>
        </p:nvSpPr>
        <p:spPr>
          <a:xfrm>
            <a:off x="3400974" y="3244334"/>
            <a:ext cx="2342051" cy="369332"/>
          </a:xfrm>
          <a:prstGeom prst="rect">
            <a:avLst/>
          </a:prstGeom>
        </p:spPr>
        <p:txBody>
          <a:bodyPr wrap="none">
            <a:spAutoFit/>
          </a:bodyPr>
          <a:lstStyle/>
          <a:p>
            <a:r>
              <a:rPr lang="en-US" dirty="0"/>
              <a:t>Administrative Training</a:t>
            </a:r>
          </a:p>
        </p:txBody>
      </p:sp>
      <p:sp>
        <p:nvSpPr>
          <p:cNvPr id="7" name="Title 2"/>
          <p:cNvSpPr>
            <a:spLocks noGrp="1"/>
          </p:cNvSpPr>
          <p:nvPr>
            <p:ph type="ctrTitle"/>
          </p:nvPr>
        </p:nvSpPr>
        <p:spPr>
          <a:xfrm>
            <a:off x="3352800" y="8389"/>
            <a:ext cx="5787705" cy="372611"/>
          </a:xfrm>
        </p:spPr>
        <p:txBody>
          <a:bodyPr/>
          <a:lstStyle/>
          <a:p>
            <a:r>
              <a:rPr lang="en-US" dirty="0"/>
              <a:t>Administrative Training</a:t>
            </a:r>
          </a:p>
        </p:txBody>
      </p:sp>
      <p:sp>
        <p:nvSpPr>
          <p:cNvPr id="8"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Introduction</a:t>
            </a:r>
            <a:endParaRPr lang="en-US" dirty="0">
              <a:solidFill>
                <a:srgbClr val="FFFFCC"/>
              </a:solidFill>
            </a:endParaRPr>
          </a:p>
        </p:txBody>
      </p:sp>
    </p:spTree>
    <p:extLst>
      <p:ext uri="{BB962C8B-B14F-4D97-AF65-F5344CB8AC3E}">
        <p14:creationId xmlns:p14="http://schemas.microsoft.com/office/powerpoint/2010/main" val="40046435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3.7.4</a:t>
            </a:r>
            <a:r>
              <a:rPr lang="en-US" baseline="0" dirty="0" smtClean="0"/>
              <a:t> Eligible Expenses - Equipment</a:t>
            </a:r>
            <a:endParaRPr lang="en-US" dirty="0"/>
          </a:p>
        </p:txBody>
      </p:sp>
      <p:sp>
        <p:nvSpPr>
          <p:cNvPr id="3" name="Subtitle 2"/>
          <p:cNvSpPr>
            <a:spLocks noGrp="1"/>
          </p:cNvSpPr>
          <p:nvPr>
            <p:ph type="subTitle" idx="1"/>
          </p:nvPr>
        </p:nvSpPr>
        <p:spPr/>
        <p:txBody>
          <a:bodyPr/>
          <a:lstStyle/>
          <a:p>
            <a:pPr marL="0" lvl="0" indent="0">
              <a:buNone/>
            </a:pPr>
            <a:r>
              <a:rPr lang="en-US" sz="3200" b="1" u="sng" kern="1200" dirty="0" smtClean="0">
                <a:solidFill>
                  <a:schemeClr val="tx1"/>
                </a:solidFill>
                <a:effectLst/>
                <a:latin typeface="+mn-lt"/>
                <a:ea typeface="+mn-ea"/>
                <a:cs typeface="+mn-cs"/>
              </a:rPr>
              <a:t>Equipment</a:t>
            </a:r>
          </a:p>
          <a:p>
            <a:pPr lvl="0"/>
            <a:r>
              <a:rPr lang="en-US" sz="3200" kern="1200" dirty="0" smtClean="0">
                <a:solidFill>
                  <a:schemeClr val="tx1"/>
                </a:solidFill>
                <a:effectLst/>
                <a:latin typeface="+mn-lt"/>
                <a:ea typeface="+mn-ea"/>
                <a:cs typeface="+mn-cs"/>
              </a:rPr>
              <a:t>Reimbursement of applicant owned equipment  is eligible (@ FEMA rates)</a:t>
            </a:r>
          </a:p>
          <a:p>
            <a:pPr lvl="0"/>
            <a:r>
              <a:rPr lang="en-US" dirty="0" smtClean="0"/>
              <a:t>Equipment c</a:t>
            </a:r>
            <a:r>
              <a:rPr lang="en-US" sz="3200" kern="1200" dirty="0" smtClean="0">
                <a:solidFill>
                  <a:schemeClr val="tx1"/>
                </a:solidFill>
                <a:effectLst/>
                <a:latin typeface="+mn-lt"/>
                <a:ea typeface="+mn-ea"/>
                <a:cs typeface="+mn-cs"/>
              </a:rPr>
              <a:t>an be rented,</a:t>
            </a:r>
            <a:r>
              <a:rPr lang="en-US" sz="3200" kern="1200" baseline="0" dirty="0" smtClean="0">
                <a:solidFill>
                  <a:schemeClr val="tx1"/>
                </a:solidFill>
                <a:effectLst/>
                <a:latin typeface="+mn-lt"/>
                <a:ea typeface="+mn-ea"/>
                <a:cs typeface="+mn-cs"/>
              </a:rPr>
              <a:t> FEMA rates do not apply.</a:t>
            </a:r>
          </a:p>
          <a:p>
            <a:pPr lvl="0"/>
            <a:r>
              <a:rPr lang="en-US" dirty="0" smtClean="0"/>
              <a:t>No purchase or maintenance of equipment.</a:t>
            </a:r>
            <a:endParaRPr lang="en-US" sz="4400" kern="1200" dirty="0" smtClean="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3587428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Funny Slide</a:t>
            </a:r>
            <a:endParaRPr lang="en-US" dirty="0"/>
          </a:p>
        </p:txBody>
      </p:sp>
      <p:sp>
        <p:nvSpPr>
          <p:cNvPr id="5" name="Subtitle 4"/>
          <p:cNvSpPr>
            <a:spLocks noGrp="1"/>
          </p:cNvSpPr>
          <p:nvPr>
            <p:ph type="subTitle" idx="1"/>
          </p:nvPr>
        </p:nvSpPr>
        <p:spPr/>
        <p:txBody>
          <a:bodyPr/>
          <a:lstStyle/>
          <a:p>
            <a:endParaRPr lang="en-US"/>
          </a:p>
        </p:txBody>
      </p:sp>
      <p:pic>
        <p:nvPicPr>
          <p:cNvPr id="7" name="Picture 2" descr="http://global3.memecdn.com/Road-work_o_34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541"/>
            <a:ext cx="8915400" cy="69285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0"/>
            <a:ext cx="5625771" cy="461665"/>
          </a:xfrm>
          <a:prstGeom prst="rect">
            <a:avLst/>
          </a:prstGeom>
          <a:solidFill>
            <a:schemeClr val="bg1"/>
          </a:solidFill>
          <a:ln>
            <a:solidFill>
              <a:schemeClr val="tx1"/>
            </a:solidFill>
          </a:ln>
        </p:spPr>
        <p:txBody>
          <a:bodyPr wrap="none" rtlCol="0">
            <a:spAutoFit/>
          </a:bodyPr>
          <a:lstStyle/>
          <a:p>
            <a:r>
              <a:rPr lang="en-US" sz="2400" b="1" dirty="0" smtClean="0"/>
              <a:t>Does this go under equipment, or labor???</a:t>
            </a:r>
            <a:endParaRPr lang="en-US" sz="2400" b="1" dirty="0"/>
          </a:p>
        </p:txBody>
      </p:sp>
    </p:spTree>
    <p:extLst>
      <p:ext uri="{BB962C8B-B14F-4D97-AF65-F5344CB8AC3E}">
        <p14:creationId xmlns:p14="http://schemas.microsoft.com/office/powerpoint/2010/main" val="1876863494"/>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3.7.4 Eligible Expenses - Labor</a:t>
            </a:r>
            <a:endParaRPr lang="en-US" dirty="0"/>
          </a:p>
        </p:txBody>
      </p:sp>
      <p:sp>
        <p:nvSpPr>
          <p:cNvPr id="3" name="Subtitle 2"/>
          <p:cNvSpPr>
            <a:spLocks noGrp="1"/>
          </p:cNvSpPr>
          <p:nvPr>
            <p:ph type="subTitle" idx="1"/>
          </p:nvPr>
        </p:nvSpPr>
        <p:spPr/>
        <p:txBody>
          <a:bodyPr/>
          <a:lstStyle/>
          <a:p>
            <a:pPr marL="0" lvl="0" indent="0">
              <a:buNone/>
            </a:pPr>
            <a:r>
              <a:rPr lang="en-US" sz="3200" b="1" u="sng" kern="1200" dirty="0" smtClean="0">
                <a:solidFill>
                  <a:schemeClr val="tx1"/>
                </a:solidFill>
                <a:effectLst/>
                <a:latin typeface="+mn-lt"/>
                <a:ea typeface="+mn-ea"/>
                <a:cs typeface="+mn-cs"/>
              </a:rPr>
              <a:t>Labor</a:t>
            </a:r>
          </a:p>
          <a:p>
            <a:pPr lvl="0"/>
            <a:r>
              <a:rPr lang="en-US" sz="3200" kern="1200" dirty="0" smtClean="0">
                <a:solidFill>
                  <a:schemeClr val="tx1"/>
                </a:solidFill>
                <a:effectLst/>
                <a:latin typeface="+mn-lt"/>
                <a:ea typeface="+mn-ea"/>
                <a:cs typeface="+mn-cs"/>
              </a:rPr>
              <a:t>Reimbursement of labor and equipment operators is an eligible expense</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1925027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lvl="0"/>
            <a:r>
              <a:rPr lang="en-US" dirty="0" smtClean="0"/>
              <a:t>3.7.4 Eligible Expenses - Labor</a:t>
            </a:r>
            <a:endParaRPr lang="en-US" dirty="0"/>
          </a:p>
        </p:txBody>
      </p:sp>
      <p:sp>
        <p:nvSpPr>
          <p:cNvPr id="3" name="Subtitle 2"/>
          <p:cNvSpPr>
            <a:spLocks noGrp="1"/>
          </p:cNvSpPr>
          <p:nvPr>
            <p:ph type="subTitle" idx="1"/>
          </p:nvPr>
        </p:nvSpPr>
        <p:spPr/>
        <p:txBody>
          <a:bodyPr/>
          <a:lstStyle/>
          <a:p>
            <a:pPr marL="0" lvl="0" indent="0">
              <a:buNone/>
            </a:pPr>
            <a:r>
              <a:rPr lang="en-US" b="1" u="sng" dirty="0"/>
              <a:t>Labor</a:t>
            </a:r>
            <a:endParaRPr lang="en-US" sz="3200" kern="1200" dirty="0" smtClean="0">
              <a:solidFill>
                <a:schemeClr val="tx1"/>
              </a:solidFill>
              <a:effectLst/>
              <a:latin typeface="+mn-lt"/>
              <a:ea typeface="+mn-ea"/>
              <a:cs typeface="+mn-cs"/>
            </a:endParaRPr>
          </a:p>
          <a:p>
            <a:pPr lvl="0"/>
            <a:r>
              <a:rPr lang="en-US" sz="3200" kern="1200" dirty="0" smtClean="0">
                <a:solidFill>
                  <a:schemeClr val="tx1"/>
                </a:solidFill>
                <a:effectLst/>
                <a:latin typeface="+mn-lt"/>
                <a:ea typeface="+mn-ea"/>
                <a:cs typeface="+mn-cs"/>
              </a:rPr>
              <a:t>Reimbursement of labor and equipment operators is an eligible expense</a:t>
            </a:r>
          </a:p>
          <a:p>
            <a:pPr lvl="0"/>
            <a:r>
              <a:rPr lang="en-US" sz="4000" b="1" u="sng" kern="1200" dirty="0" smtClean="0">
                <a:solidFill>
                  <a:srgbClr val="FF0000"/>
                </a:solidFill>
                <a:effectLst/>
              </a:rPr>
              <a:t>PREVAILING WAGE</a:t>
            </a:r>
            <a:r>
              <a:rPr lang="en-US" sz="4000" b="1" kern="1200" dirty="0" smtClean="0">
                <a:solidFill>
                  <a:srgbClr val="FF0000"/>
                </a:solidFill>
                <a:effectLst/>
              </a:rPr>
              <a:t>:</a:t>
            </a:r>
            <a:r>
              <a:rPr lang="en-US" sz="5400" b="1" dirty="0" smtClean="0">
                <a:solidFill>
                  <a:srgbClr val="FF0000"/>
                </a:solidFill>
              </a:rPr>
              <a:t> </a:t>
            </a:r>
            <a:r>
              <a:rPr lang="en-US" sz="3600" kern="1200" dirty="0" smtClean="0">
                <a:solidFill>
                  <a:srgbClr val="FF0000"/>
                </a:solidFill>
                <a:effectLst/>
                <a:latin typeface="+mn-lt"/>
                <a:ea typeface="+mn-ea"/>
                <a:cs typeface="+mn-cs"/>
              </a:rPr>
              <a:t>Does not apply to projects done with Municipal labor force.</a:t>
            </a:r>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8000045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3.7.4.2  Contractor Costs</a:t>
            </a:r>
          </a:p>
        </p:txBody>
      </p:sp>
      <p:sp>
        <p:nvSpPr>
          <p:cNvPr id="3" name="Subtitle 2"/>
          <p:cNvSpPr>
            <a:spLocks noGrp="1"/>
          </p:cNvSpPr>
          <p:nvPr>
            <p:ph type="subTitle" idx="1"/>
          </p:nvPr>
        </p:nvSpPr>
        <p:spPr/>
        <p:txBody>
          <a:bodyPr>
            <a:normAutofit/>
          </a:bodyPr>
          <a:lstStyle/>
          <a:p>
            <a:pPr marL="0" lvl="0" indent="0">
              <a:buNone/>
            </a:pPr>
            <a:r>
              <a:rPr lang="en-US" sz="3200" b="1" u="sng" kern="1200" dirty="0" smtClean="0">
                <a:solidFill>
                  <a:schemeClr val="tx1"/>
                </a:solidFill>
                <a:effectLst/>
                <a:latin typeface="+mn-lt"/>
                <a:ea typeface="+mn-ea"/>
                <a:cs typeface="+mn-cs"/>
              </a:rPr>
              <a:t>Contractors</a:t>
            </a:r>
          </a:p>
          <a:p>
            <a:pPr lvl="0"/>
            <a:r>
              <a:rPr lang="en-US" sz="3200" kern="1200" dirty="0" smtClean="0">
                <a:solidFill>
                  <a:schemeClr val="tx1"/>
                </a:solidFill>
                <a:effectLst/>
                <a:latin typeface="+mn-lt"/>
                <a:ea typeface="+mn-ea"/>
                <a:cs typeface="+mn-cs"/>
              </a:rPr>
              <a:t>Projects may be completed in whole or in part by contractors</a:t>
            </a:r>
          </a:p>
          <a:p>
            <a:pPr lvl="0"/>
            <a:r>
              <a:rPr lang="en-US" sz="3200" kern="1200" dirty="0" smtClean="0">
                <a:solidFill>
                  <a:schemeClr val="tx1"/>
                </a:solidFill>
                <a:effectLst/>
                <a:latin typeface="+mn-lt"/>
                <a:ea typeface="+mn-ea"/>
                <a:cs typeface="+mn-cs"/>
              </a:rPr>
              <a:t>Grant recipients use their standard bidding procedures</a:t>
            </a:r>
          </a:p>
          <a:p>
            <a:pPr lvl="0"/>
            <a:r>
              <a:rPr lang="en-US" sz="3200" kern="1200" dirty="0" smtClean="0">
                <a:solidFill>
                  <a:schemeClr val="tx1"/>
                </a:solidFill>
                <a:effectLst/>
                <a:latin typeface="+mn-lt"/>
                <a:ea typeface="+mn-ea"/>
                <a:cs typeface="+mn-cs"/>
              </a:rPr>
              <a:t>Districts must make payments to the grant recipient, </a:t>
            </a:r>
            <a:r>
              <a:rPr lang="en-US" sz="3200" u="sng" kern="1200" dirty="0" smtClean="0">
                <a:solidFill>
                  <a:schemeClr val="tx1"/>
                </a:solidFill>
                <a:effectLst/>
                <a:latin typeface="+mn-lt"/>
                <a:ea typeface="+mn-ea"/>
                <a:cs typeface="+mn-cs"/>
              </a:rPr>
              <a:t>not the contractors</a:t>
            </a:r>
          </a:p>
          <a:p>
            <a:r>
              <a:rPr lang="en-US" sz="3600" b="1" u="sng" dirty="0">
                <a:solidFill>
                  <a:srgbClr val="FF0000"/>
                </a:solidFill>
              </a:rPr>
              <a:t>PREVAILING WAGE</a:t>
            </a:r>
            <a:r>
              <a:rPr lang="en-US" sz="3600" b="1" dirty="0" smtClean="0">
                <a:solidFill>
                  <a:srgbClr val="FF0000"/>
                </a:solidFill>
              </a:rPr>
              <a:t>:</a:t>
            </a:r>
            <a:endParaRPr lang="en-US" sz="3200" u="sng" kern="1200" dirty="0" smtClean="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293823457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3.7.4.2  Contractor Costs</a:t>
            </a:r>
          </a:p>
        </p:txBody>
      </p:sp>
      <p:sp>
        <p:nvSpPr>
          <p:cNvPr id="3" name="Subtitle 2"/>
          <p:cNvSpPr>
            <a:spLocks noGrp="1"/>
          </p:cNvSpPr>
          <p:nvPr>
            <p:ph type="subTitle" idx="1"/>
          </p:nvPr>
        </p:nvSpPr>
        <p:spPr/>
        <p:txBody>
          <a:bodyPr>
            <a:normAutofit lnSpcReduction="10000"/>
          </a:bodyPr>
          <a:lstStyle/>
          <a:p>
            <a:r>
              <a:rPr lang="en-US" b="1" u="sng" dirty="0" smtClean="0">
                <a:solidFill>
                  <a:srgbClr val="FF0000"/>
                </a:solidFill>
              </a:rPr>
              <a:t>PREVAILING </a:t>
            </a:r>
            <a:r>
              <a:rPr lang="en-US" b="1" u="sng" dirty="0">
                <a:solidFill>
                  <a:srgbClr val="FF0000"/>
                </a:solidFill>
              </a:rPr>
              <a:t>WAGE</a:t>
            </a:r>
            <a:r>
              <a:rPr lang="en-US" b="1" dirty="0">
                <a:solidFill>
                  <a:srgbClr val="FF0000"/>
                </a:solidFill>
              </a:rPr>
              <a:t>:</a:t>
            </a:r>
            <a:r>
              <a:rPr lang="en-US" sz="4800" b="1" dirty="0">
                <a:solidFill>
                  <a:srgbClr val="FF0000"/>
                </a:solidFill>
              </a:rPr>
              <a:t> </a:t>
            </a:r>
            <a:r>
              <a:rPr lang="en-US" dirty="0">
                <a:solidFill>
                  <a:srgbClr val="FF0000"/>
                </a:solidFill>
              </a:rPr>
              <a:t>Projects </a:t>
            </a:r>
            <a:r>
              <a:rPr lang="en-US" dirty="0" smtClean="0">
                <a:solidFill>
                  <a:srgbClr val="FF0000"/>
                </a:solidFill>
              </a:rPr>
              <a:t>where </a:t>
            </a:r>
            <a:r>
              <a:rPr lang="en-US" dirty="0">
                <a:solidFill>
                  <a:srgbClr val="FF0000"/>
                </a:solidFill>
              </a:rPr>
              <a:t>the estimated </a:t>
            </a:r>
            <a:r>
              <a:rPr lang="en-US" u="sng" dirty="0">
                <a:solidFill>
                  <a:srgbClr val="FF0000"/>
                </a:solidFill>
              </a:rPr>
              <a:t>total project cost </a:t>
            </a:r>
            <a:r>
              <a:rPr lang="en-US" dirty="0">
                <a:solidFill>
                  <a:srgbClr val="FF0000"/>
                </a:solidFill>
              </a:rPr>
              <a:t>exceeds $25,000 (</a:t>
            </a:r>
            <a:r>
              <a:rPr lang="en-US" u="sng" dirty="0">
                <a:solidFill>
                  <a:srgbClr val="FF0000"/>
                </a:solidFill>
              </a:rPr>
              <a:t>NOT</a:t>
            </a:r>
            <a:r>
              <a:rPr lang="en-US" dirty="0">
                <a:solidFill>
                  <a:srgbClr val="FF0000"/>
                </a:solidFill>
              </a:rPr>
              <a:t> $100,000) are subject to the prevailing wage </a:t>
            </a:r>
            <a:r>
              <a:rPr lang="en-US" dirty="0" smtClean="0">
                <a:solidFill>
                  <a:srgbClr val="FF0000"/>
                </a:solidFill>
              </a:rPr>
              <a:t>act for </a:t>
            </a:r>
            <a:r>
              <a:rPr lang="en-US" u="sng" dirty="0" smtClean="0">
                <a:solidFill>
                  <a:srgbClr val="FF0000"/>
                </a:solidFill>
              </a:rPr>
              <a:t>contracted</a:t>
            </a:r>
            <a:r>
              <a:rPr lang="en-US" dirty="0" smtClean="0">
                <a:solidFill>
                  <a:srgbClr val="FF0000"/>
                </a:solidFill>
              </a:rPr>
              <a:t> labor. </a:t>
            </a:r>
          </a:p>
          <a:p>
            <a:endParaRPr lang="en-US" dirty="0" smtClean="0">
              <a:solidFill>
                <a:srgbClr val="FF0000"/>
              </a:solidFill>
            </a:endParaRPr>
          </a:p>
          <a:p>
            <a:pPr marL="0" lvl="1" indent="0">
              <a:buNone/>
            </a:pPr>
            <a:r>
              <a:rPr lang="en-US" u="sng" dirty="0"/>
              <a:t>It is the responsibility of the grant recipient </a:t>
            </a:r>
            <a:r>
              <a:rPr lang="en-US" dirty="0"/>
              <a:t>to obtain the Prevailing Wage Act scale for the area and include it in any proposal to solicit bids for the contract. The Prevailing Wage scale can be obtained from the Prevailing Wage Division of the Pennsylvania Department of Labor and Industry. If the Prevailing Wage Act applies, the advertisement shall also note this fact.</a:t>
            </a:r>
            <a:endParaRPr lang="en-US" sz="2800" kern="1200" dirty="0" smtClean="0">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58783009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3.7.4.2  Contractor Costs</a:t>
            </a:r>
          </a:p>
        </p:txBody>
      </p:sp>
      <p:sp>
        <p:nvSpPr>
          <p:cNvPr id="3" name="Subtitle 2"/>
          <p:cNvSpPr>
            <a:spLocks noGrp="1"/>
          </p:cNvSpPr>
          <p:nvPr>
            <p:ph type="subTitle" idx="1"/>
          </p:nvPr>
        </p:nvSpPr>
        <p:spPr/>
        <p:txBody>
          <a:bodyPr>
            <a:normAutofit/>
          </a:bodyPr>
          <a:lstStyle/>
          <a:p>
            <a:r>
              <a:rPr lang="en-US" b="1" u="sng" dirty="0" smtClean="0">
                <a:solidFill>
                  <a:srgbClr val="FF0000"/>
                </a:solidFill>
              </a:rPr>
              <a:t>PREVAILING </a:t>
            </a:r>
            <a:r>
              <a:rPr lang="en-US" b="1" u="sng" dirty="0">
                <a:solidFill>
                  <a:srgbClr val="FF0000"/>
                </a:solidFill>
              </a:rPr>
              <a:t>WAGE</a:t>
            </a:r>
            <a:r>
              <a:rPr lang="en-US" b="1" dirty="0">
                <a:solidFill>
                  <a:srgbClr val="FF0000"/>
                </a:solidFill>
              </a:rPr>
              <a:t>:</a:t>
            </a:r>
            <a:r>
              <a:rPr lang="en-US" sz="4800" b="1" dirty="0">
                <a:solidFill>
                  <a:srgbClr val="FF0000"/>
                </a:solidFill>
              </a:rPr>
              <a:t> </a:t>
            </a:r>
            <a:r>
              <a:rPr lang="en-US" dirty="0">
                <a:solidFill>
                  <a:srgbClr val="FF0000"/>
                </a:solidFill>
              </a:rPr>
              <a:t>Projects </a:t>
            </a:r>
            <a:r>
              <a:rPr lang="en-US" dirty="0" smtClean="0">
                <a:solidFill>
                  <a:srgbClr val="FF0000"/>
                </a:solidFill>
              </a:rPr>
              <a:t>where </a:t>
            </a:r>
            <a:r>
              <a:rPr lang="en-US" dirty="0">
                <a:solidFill>
                  <a:srgbClr val="FF0000"/>
                </a:solidFill>
              </a:rPr>
              <a:t>the estimated </a:t>
            </a:r>
            <a:r>
              <a:rPr lang="en-US" u="sng" dirty="0">
                <a:solidFill>
                  <a:srgbClr val="FF0000"/>
                </a:solidFill>
              </a:rPr>
              <a:t>total project cost </a:t>
            </a:r>
            <a:r>
              <a:rPr lang="en-US" dirty="0">
                <a:solidFill>
                  <a:srgbClr val="FF0000"/>
                </a:solidFill>
              </a:rPr>
              <a:t>exceeds $25,000 (</a:t>
            </a:r>
            <a:r>
              <a:rPr lang="en-US" u="sng" dirty="0">
                <a:solidFill>
                  <a:srgbClr val="FF0000"/>
                </a:solidFill>
              </a:rPr>
              <a:t>NOT</a:t>
            </a:r>
            <a:r>
              <a:rPr lang="en-US" dirty="0">
                <a:solidFill>
                  <a:srgbClr val="FF0000"/>
                </a:solidFill>
              </a:rPr>
              <a:t> $100,000) are subject to the prevailing wage </a:t>
            </a:r>
            <a:r>
              <a:rPr lang="en-US" dirty="0" smtClean="0">
                <a:solidFill>
                  <a:srgbClr val="FF0000"/>
                </a:solidFill>
              </a:rPr>
              <a:t>act for </a:t>
            </a:r>
            <a:r>
              <a:rPr lang="en-US" u="sng" dirty="0" smtClean="0">
                <a:solidFill>
                  <a:srgbClr val="FF0000"/>
                </a:solidFill>
              </a:rPr>
              <a:t>contracted</a:t>
            </a:r>
            <a:r>
              <a:rPr lang="en-US" dirty="0" smtClean="0">
                <a:solidFill>
                  <a:srgbClr val="FF0000"/>
                </a:solidFill>
              </a:rPr>
              <a:t> labor. </a:t>
            </a:r>
          </a:p>
          <a:p>
            <a:endParaRPr lang="en-US" dirty="0" smtClean="0">
              <a:solidFill>
                <a:srgbClr val="FF0000"/>
              </a:solidFill>
            </a:endParaRPr>
          </a:p>
          <a:p>
            <a:pPr lvl="1"/>
            <a:r>
              <a:rPr lang="en-US" sz="2800" u="sng" kern="1200" dirty="0" smtClean="0">
                <a:effectLst/>
                <a:latin typeface="+mn-lt"/>
                <a:ea typeface="+mn-ea"/>
                <a:cs typeface="+mn-cs"/>
              </a:rPr>
              <a:t>Total Project Costs:</a:t>
            </a:r>
            <a:r>
              <a:rPr lang="en-US" sz="2800" kern="1200" dirty="0" smtClean="0">
                <a:effectLst/>
                <a:latin typeface="+mn-lt"/>
                <a:ea typeface="+mn-ea"/>
                <a:cs typeface="+mn-cs"/>
              </a:rPr>
              <a:t> include other grant sources in-kind material (not equipment/labor).  </a:t>
            </a:r>
          </a:p>
          <a:p>
            <a:pPr lvl="1"/>
            <a:r>
              <a:rPr lang="en-US" sz="2800" kern="1200" dirty="0" smtClean="0">
                <a:effectLst/>
                <a:latin typeface="+mn-lt"/>
                <a:ea typeface="+mn-ea"/>
                <a:cs typeface="+mn-cs"/>
              </a:rPr>
              <a:t>Cannot “split” projects to avoid PW.</a:t>
            </a:r>
          </a:p>
          <a:p>
            <a:pPr lvl="1"/>
            <a:r>
              <a:rPr lang="en-US" dirty="0" smtClean="0"/>
              <a:t>PW Never applies to municipal labor.</a:t>
            </a:r>
            <a:endParaRPr lang="en-US" sz="2800" kern="1200" dirty="0" smtClean="0">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58735076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3.7.4.2  Contractor Costs</a:t>
            </a:r>
          </a:p>
        </p:txBody>
      </p:sp>
      <p:sp>
        <p:nvSpPr>
          <p:cNvPr id="3" name="Subtitle 2"/>
          <p:cNvSpPr>
            <a:spLocks noGrp="1"/>
          </p:cNvSpPr>
          <p:nvPr>
            <p:ph type="subTitle" idx="1"/>
          </p:nvPr>
        </p:nvSpPr>
        <p:spPr/>
        <p:txBody>
          <a:bodyPr>
            <a:normAutofit/>
          </a:bodyPr>
          <a:lstStyle/>
          <a:p>
            <a:r>
              <a:rPr lang="en-US" b="1" u="sng" dirty="0" smtClean="0">
                <a:solidFill>
                  <a:srgbClr val="FF0000"/>
                </a:solidFill>
              </a:rPr>
              <a:t>PREVAILING WAGE EXAMPLES</a:t>
            </a:r>
            <a:r>
              <a:rPr lang="en-US" b="1" dirty="0" smtClean="0">
                <a:solidFill>
                  <a:srgbClr val="FF0000"/>
                </a:solidFill>
              </a:rPr>
              <a:t>:</a:t>
            </a:r>
          </a:p>
          <a:p>
            <a:endParaRPr lang="en-US" sz="1800" b="1" dirty="0">
              <a:solidFill>
                <a:srgbClr val="FF0000"/>
              </a:solidFill>
            </a:endParaRPr>
          </a:p>
          <a:p>
            <a:r>
              <a:rPr lang="en-US" b="1" dirty="0" smtClean="0">
                <a:solidFill>
                  <a:srgbClr val="FF0000"/>
                </a:solidFill>
              </a:rPr>
              <a:t>$25,001 Contract</a:t>
            </a:r>
            <a:endParaRPr lang="en-US" dirty="0" smtClean="0">
              <a:solidFill>
                <a:srgbClr val="FF0000"/>
              </a:solidFill>
            </a:endParaRPr>
          </a:p>
          <a:p>
            <a:pPr lvl="1"/>
            <a:r>
              <a:rPr lang="en-US" sz="2800" kern="1200" dirty="0" smtClean="0">
                <a:effectLst/>
              </a:rPr>
              <a:t>PW applies to any </a:t>
            </a:r>
            <a:r>
              <a:rPr lang="en-US" sz="2800" u="sng" kern="1200" dirty="0" smtClean="0">
                <a:effectLst/>
              </a:rPr>
              <a:t>contracted</a:t>
            </a:r>
            <a:r>
              <a:rPr lang="en-US" sz="2800" kern="1200" dirty="0" smtClean="0">
                <a:effectLst/>
              </a:rPr>
              <a:t> labor only.</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58123286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3.7.4.2  Contractor Costs</a:t>
            </a:r>
          </a:p>
        </p:txBody>
      </p:sp>
      <p:sp>
        <p:nvSpPr>
          <p:cNvPr id="3" name="Subtitle 2"/>
          <p:cNvSpPr>
            <a:spLocks noGrp="1"/>
          </p:cNvSpPr>
          <p:nvPr>
            <p:ph type="subTitle" idx="1"/>
          </p:nvPr>
        </p:nvSpPr>
        <p:spPr/>
        <p:txBody>
          <a:bodyPr>
            <a:normAutofit/>
          </a:bodyPr>
          <a:lstStyle/>
          <a:p>
            <a:r>
              <a:rPr lang="en-US" b="1" u="sng" dirty="0" smtClean="0">
                <a:solidFill>
                  <a:srgbClr val="FF0000"/>
                </a:solidFill>
              </a:rPr>
              <a:t>PREVAILING WAGE EXAMPLES</a:t>
            </a:r>
            <a:r>
              <a:rPr lang="en-US" b="1" dirty="0" smtClean="0">
                <a:solidFill>
                  <a:srgbClr val="FF0000"/>
                </a:solidFill>
              </a:rPr>
              <a:t>:</a:t>
            </a:r>
          </a:p>
          <a:p>
            <a:endParaRPr lang="en-US" sz="1800" b="1" dirty="0">
              <a:solidFill>
                <a:srgbClr val="FF0000"/>
              </a:solidFill>
            </a:endParaRPr>
          </a:p>
          <a:p>
            <a:r>
              <a:rPr lang="en-US" b="1" dirty="0" smtClean="0">
                <a:solidFill>
                  <a:schemeClr val="bg1">
                    <a:lumMod val="75000"/>
                  </a:schemeClr>
                </a:solidFill>
              </a:rPr>
              <a:t>$25,001+ Contract</a:t>
            </a:r>
            <a:endParaRPr lang="en-US" dirty="0" smtClean="0">
              <a:solidFill>
                <a:schemeClr val="bg1">
                  <a:lumMod val="75000"/>
                </a:schemeClr>
              </a:solidFill>
            </a:endParaRPr>
          </a:p>
          <a:p>
            <a:pPr lvl="1"/>
            <a:r>
              <a:rPr lang="en-US" sz="2800" kern="1200" dirty="0" smtClean="0">
                <a:solidFill>
                  <a:schemeClr val="bg1">
                    <a:lumMod val="75000"/>
                  </a:schemeClr>
                </a:solidFill>
                <a:effectLst/>
              </a:rPr>
              <a:t>PW applies to any </a:t>
            </a:r>
            <a:r>
              <a:rPr lang="en-US" sz="2800" u="sng" kern="1200" dirty="0" smtClean="0">
                <a:solidFill>
                  <a:schemeClr val="bg1">
                    <a:lumMod val="75000"/>
                  </a:schemeClr>
                </a:solidFill>
                <a:effectLst/>
              </a:rPr>
              <a:t>contracted</a:t>
            </a:r>
            <a:r>
              <a:rPr lang="en-US" sz="2800" kern="1200" dirty="0" smtClean="0">
                <a:solidFill>
                  <a:schemeClr val="bg1">
                    <a:lumMod val="75000"/>
                  </a:schemeClr>
                </a:solidFill>
                <a:effectLst/>
              </a:rPr>
              <a:t> labor only.</a:t>
            </a:r>
          </a:p>
          <a:p>
            <a:r>
              <a:rPr lang="en-US" b="1" dirty="0" smtClean="0">
                <a:solidFill>
                  <a:srgbClr val="FF0000"/>
                </a:solidFill>
              </a:rPr>
              <a:t>$24,000 Contract + $2,000 in-kind (materials)</a:t>
            </a:r>
            <a:endParaRPr lang="en-US" dirty="0" smtClean="0">
              <a:solidFill>
                <a:srgbClr val="FF0000"/>
              </a:solidFill>
            </a:endParaRPr>
          </a:p>
          <a:p>
            <a:pPr lvl="1"/>
            <a:r>
              <a:rPr lang="en-US" dirty="0" smtClean="0"/>
              <a:t>PW applies to any </a:t>
            </a:r>
            <a:r>
              <a:rPr lang="en-US" u="sng" dirty="0" smtClean="0"/>
              <a:t>contracted</a:t>
            </a:r>
            <a:r>
              <a:rPr lang="en-US" dirty="0" smtClean="0"/>
              <a:t> labor only.</a:t>
            </a:r>
            <a:endParaRPr lang="en-US" sz="2800" kern="1200" dirty="0" smtClean="0">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426026151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3.7.4.2  Contractor Costs</a:t>
            </a:r>
          </a:p>
        </p:txBody>
      </p:sp>
      <p:sp>
        <p:nvSpPr>
          <p:cNvPr id="3" name="Subtitle 2"/>
          <p:cNvSpPr>
            <a:spLocks noGrp="1"/>
          </p:cNvSpPr>
          <p:nvPr>
            <p:ph type="subTitle" idx="1"/>
          </p:nvPr>
        </p:nvSpPr>
        <p:spPr/>
        <p:txBody>
          <a:bodyPr>
            <a:normAutofit/>
          </a:bodyPr>
          <a:lstStyle/>
          <a:p>
            <a:r>
              <a:rPr lang="en-US" b="1" u="sng" dirty="0" smtClean="0">
                <a:solidFill>
                  <a:srgbClr val="FF0000"/>
                </a:solidFill>
              </a:rPr>
              <a:t>PREVAILING WAGE EXAMPLES</a:t>
            </a:r>
            <a:r>
              <a:rPr lang="en-US" b="1" dirty="0" smtClean="0">
                <a:solidFill>
                  <a:srgbClr val="FF0000"/>
                </a:solidFill>
              </a:rPr>
              <a:t>:</a:t>
            </a:r>
          </a:p>
          <a:p>
            <a:endParaRPr lang="en-US" sz="1800" b="1" dirty="0">
              <a:solidFill>
                <a:srgbClr val="FF0000"/>
              </a:solidFill>
            </a:endParaRPr>
          </a:p>
          <a:p>
            <a:r>
              <a:rPr lang="en-US" b="1" dirty="0" smtClean="0">
                <a:solidFill>
                  <a:schemeClr val="bg1">
                    <a:lumMod val="75000"/>
                  </a:schemeClr>
                </a:solidFill>
              </a:rPr>
              <a:t>$25,001+ Contract</a:t>
            </a:r>
            <a:endParaRPr lang="en-US" dirty="0" smtClean="0">
              <a:solidFill>
                <a:schemeClr val="bg1">
                  <a:lumMod val="75000"/>
                </a:schemeClr>
              </a:solidFill>
            </a:endParaRPr>
          </a:p>
          <a:p>
            <a:pPr lvl="1"/>
            <a:r>
              <a:rPr lang="en-US" sz="2800" kern="1200" dirty="0" smtClean="0">
                <a:solidFill>
                  <a:schemeClr val="bg1">
                    <a:lumMod val="75000"/>
                  </a:schemeClr>
                </a:solidFill>
                <a:effectLst/>
              </a:rPr>
              <a:t>PW applies to any </a:t>
            </a:r>
            <a:r>
              <a:rPr lang="en-US" sz="2800" u="sng" kern="1200" dirty="0" smtClean="0">
                <a:solidFill>
                  <a:schemeClr val="bg1">
                    <a:lumMod val="75000"/>
                  </a:schemeClr>
                </a:solidFill>
                <a:effectLst/>
              </a:rPr>
              <a:t>contracted</a:t>
            </a:r>
            <a:r>
              <a:rPr lang="en-US" sz="2800" kern="1200" dirty="0" smtClean="0">
                <a:solidFill>
                  <a:schemeClr val="bg1">
                    <a:lumMod val="75000"/>
                  </a:schemeClr>
                </a:solidFill>
                <a:effectLst/>
              </a:rPr>
              <a:t> labor only.</a:t>
            </a:r>
          </a:p>
          <a:p>
            <a:r>
              <a:rPr lang="en-US" b="1" dirty="0" smtClean="0">
                <a:solidFill>
                  <a:schemeClr val="bg1">
                    <a:lumMod val="75000"/>
                  </a:schemeClr>
                </a:solidFill>
              </a:rPr>
              <a:t>$24,000 Contract + $2,000 in-kind (materials)</a:t>
            </a:r>
            <a:endParaRPr lang="en-US" dirty="0" smtClean="0">
              <a:solidFill>
                <a:schemeClr val="bg1">
                  <a:lumMod val="75000"/>
                </a:schemeClr>
              </a:solidFill>
            </a:endParaRPr>
          </a:p>
          <a:p>
            <a:pPr lvl="1"/>
            <a:r>
              <a:rPr lang="en-US" dirty="0" smtClean="0">
                <a:solidFill>
                  <a:schemeClr val="bg1">
                    <a:lumMod val="75000"/>
                  </a:schemeClr>
                </a:solidFill>
              </a:rPr>
              <a:t>PW applies to any </a:t>
            </a:r>
            <a:r>
              <a:rPr lang="en-US" u="sng" dirty="0" smtClean="0">
                <a:solidFill>
                  <a:schemeClr val="bg1">
                    <a:lumMod val="75000"/>
                  </a:schemeClr>
                </a:solidFill>
              </a:rPr>
              <a:t>contracted</a:t>
            </a:r>
            <a:r>
              <a:rPr lang="en-US" dirty="0" smtClean="0">
                <a:solidFill>
                  <a:schemeClr val="bg1">
                    <a:lumMod val="75000"/>
                  </a:schemeClr>
                </a:solidFill>
              </a:rPr>
              <a:t> labor only.</a:t>
            </a:r>
          </a:p>
          <a:p>
            <a:r>
              <a:rPr lang="en-US" b="1" dirty="0">
                <a:solidFill>
                  <a:srgbClr val="FF0000"/>
                </a:solidFill>
              </a:rPr>
              <a:t>$24,000 Contract + $5,000 </a:t>
            </a:r>
            <a:r>
              <a:rPr lang="en-US" b="1" dirty="0" smtClean="0">
                <a:solidFill>
                  <a:srgbClr val="FF0000"/>
                </a:solidFill>
              </a:rPr>
              <a:t>outside grant</a:t>
            </a:r>
            <a:endParaRPr lang="en-US" dirty="0">
              <a:solidFill>
                <a:srgbClr val="FF0000"/>
              </a:solidFill>
            </a:endParaRPr>
          </a:p>
          <a:p>
            <a:pPr lvl="1"/>
            <a:r>
              <a:rPr lang="en-US" dirty="0"/>
              <a:t>PW applies to any </a:t>
            </a:r>
            <a:r>
              <a:rPr lang="en-US" u="sng" dirty="0"/>
              <a:t>contracted</a:t>
            </a:r>
            <a:r>
              <a:rPr lang="en-US" dirty="0"/>
              <a:t> labor only</a:t>
            </a:r>
            <a:r>
              <a:rPr lang="en-US" dirty="0" smtClean="0"/>
              <a:t>.</a:t>
            </a:r>
            <a:endParaRPr lang="en-US" sz="2800" kern="1200" dirty="0" smtClean="0">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42602615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123825" y="609600"/>
            <a:ext cx="8382000" cy="1661993"/>
          </a:xfrm>
          <a:prstGeom prst="rect">
            <a:avLst/>
          </a:prstGeom>
          <a:noFill/>
        </p:spPr>
        <p:txBody>
          <a:bodyPr wrap="square" rtlCol="0">
            <a:spAutoFit/>
          </a:bodyPr>
          <a:lstStyle/>
          <a:p>
            <a:r>
              <a:rPr lang="en-US" sz="3200" b="1" dirty="0" smtClean="0">
                <a:solidFill>
                  <a:srgbClr val="FF0000"/>
                </a:solidFill>
              </a:rPr>
              <a:t>What do we mean by “Local Control”?</a:t>
            </a:r>
            <a:endParaRPr lang="en-US" sz="2800" u="sng" dirty="0" smtClean="0">
              <a:solidFill>
                <a:srgbClr val="FF0000"/>
              </a:solidFill>
            </a:endParaRPr>
          </a:p>
          <a:p>
            <a:endParaRPr lang="en-US" sz="1400" b="1" dirty="0" smtClean="0">
              <a:solidFill>
                <a:prstClr val="white"/>
              </a:solidFill>
            </a:endParaRPr>
          </a:p>
          <a:p>
            <a:pPr marL="457200" indent="-457200">
              <a:buFont typeface="Arial" panose="020B0604020202020204" pitchFamily="34" charset="0"/>
              <a:buChar char="•"/>
            </a:pPr>
            <a:endParaRPr lang="en-US" sz="2800" dirty="0" smtClean="0">
              <a:solidFill>
                <a:prstClr val="white"/>
              </a:solidFill>
            </a:endParaRPr>
          </a:p>
          <a:p>
            <a:pPr marL="914400" lvl="1" indent="-457200">
              <a:buFont typeface="Arial" panose="020B0604020202020204" pitchFamily="34" charset="0"/>
              <a:buChar char="•"/>
            </a:pPr>
            <a:endParaRPr lang="en-US" sz="2800" dirty="0" smtClean="0">
              <a:solidFill>
                <a:prstClr val="white"/>
              </a:solidFill>
            </a:endParaRPr>
          </a:p>
        </p:txBody>
      </p:sp>
      <p:pic>
        <p:nvPicPr>
          <p:cNvPr id="4102" name="Picture 6" descr="http://farm2.staticflickr.com/1141/3165496861_bed9879c22_o.jpg"/>
          <p:cNvPicPr>
            <a:picLocks noChangeAspect="1" noChangeArrowheads="1"/>
          </p:cNvPicPr>
          <p:nvPr/>
        </p:nvPicPr>
        <p:blipFill rotWithShape="1">
          <a:blip r:embed="rId4">
            <a:extLst>
              <a:ext uri="{28A0092B-C50C-407E-A947-70E740481C1C}">
                <a14:useLocalDpi xmlns:a14="http://schemas.microsoft.com/office/drawing/2010/main" val="0"/>
              </a:ext>
            </a:extLst>
          </a:blip>
          <a:srcRect b="18403"/>
          <a:stretch/>
        </p:blipFill>
        <p:spPr bwMode="auto">
          <a:xfrm>
            <a:off x="-28575" y="1883866"/>
            <a:ext cx="9144000" cy="49741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33600" y="1143000"/>
            <a:ext cx="4628768" cy="769441"/>
          </a:xfrm>
          <a:prstGeom prst="rect">
            <a:avLst/>
          </a:prstGeom>
          <a:noFill/>
        </p:spPr>
        <p:txBody>
          <a:bodyPr wrap="none" rtlCol="0">
            <a:spAutoFit/>
          </a:bodyPr>
          <a:lstStyle/>
          <a:p>
            <a:r>
              <a:rPr lang="en-US" sz="4400" b="1" dirty="0" smtClean="0"/>
              <a:t>100% Local Control</a:t>
            </a:r>
            <a:endParaRPr lang="en-US" sz="4400" b="1" dirty="0"/>
          </a:p>
        </p:txBody>
      </p:sp>
      <p:sp>
        <p:nvSpPr>
          <p:cNvPr id="6" name="Title 2"/>
          <p:cNvSpPr>
            <a:spLocks noGrp="1"/>
          </p:cNvSpPr>
          <p:nvPr>
            <p:ph type="ctrTitle"/>
          </p:nvPr>
        </p:nvSpPr>
        <p:spPr>
          <a:xfrm>
            <a:off x="3352800" y="8389"/>
            <a:ext cx="5787705" cy="372611"/>
          </a:xfrm>
        </p:spPr>
        <p:txBody>
          <a:bodyPr/>
          <a:lstStyle/>
          <a:p>
            <a:r>
              <a:rPr lang="en-US" dirty="0"/>
              <a:t>Administrative Training</a:t>
            </a:r>
          </a:p>
        </p:txBody>
      </p:sp>
      <p:sp>
        <p:nvSpPr>
          <p:cNvPr id="7"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Introduction</a:t>
            </a:r>
            <a:endParaRPr lang="en-US" dirty="0">
              <a:solidFill>
                <a:srgbClr val="FFFFCC"/>
              </a:solidFill>
            </a:endParaRPr>
          </a:p>
        </p:txBody>
      </p:sp>
    </p:spTree>
    <p:extLst>
      <p:ext uri="{BB962C8B-B14F-4D97-AF65-F5344CB8AC3E}">
        <p14:creationId xmlns:p14="http://schemas.microsoft.com/office/powerpoint/2010/main" val="27546440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3.7.4.2  Contractor Costs</a:t>
            </a:r>
          </a:p>
        </p:txBody>
      </p:sp>
      <p:sp>
        <p:nvSpPr>
          <p:cNvPr id="3" name="Subtitle 2"/>
          <p:cNvSpPr>
            <a:spLocks noGrp="1"/>
          </p:cNvSpPr>
          <p:nvPr>
            <p:ph type="subTitle" idx="1"/>
          </p:nvPr>
        </p:nvSpPr>
        <p:spPr/>
        <p:txBody>
          <a:bodyPr>
            <a:normAutofit/>
          </a:bodyPr>
          <a:lstStyle/>
          <a:p>
            <a:r>
              <a:rPr lang="en-US" b="1" u="sng" dirty="0" smtClean="0">
                <a:solidFill>
                  <a:srgbClr val="FF0000"/>
                </a:solidFill>
              </a:rPr>
              <a:t>PREVAILING WAGE EXAMPLES</a:t>
            </a:r>
            <a:r>
              <a:rPr lang="en-US" b="1" dirty="0" smtClean="0">
                <a:solidFill>
                  <a:srgbClr val="FF0000"/>
                </a:solidFill>
              </a:rPr>
              <a:t>:</a:t>
            </a:r>
          </a:p>
          <a:p>
            <a:endParaRPr lang="en-US" sz="1800" b="1" dirty="0">
              <a:solidFill>
                <a:schemeClr val="bg1">
                  <a:lumMod val="75000"/>
                </a:schemeClr>
              </a:solidFill>
            </a:endParaRPr>
          </a:p>
          <a:p>
            <a:r>
              <a:rPr lang="en-US" b="1" dirty="0" smtClean="0">
                <a:solidFill>
                  <a:schemeClr val="bg1">
                    <a:lumMod val="75000"/>
                  </a:schemeClr>
                </a:solidFill>
              </a:rPr>
              <a:t>$25,001+ Contract</a:t>
            </a:r>
            <a:endParaRPr lang="en-US" dirty="0" smtClean="0">
              <a:solidFill>
                <a:schemeClr val="bg1">
                  <a:lumMod val="75000"/>
                </a:schemeClr>
              </a:solidFill>
            </a:endParaRPr>
          </a:p>
          <a:p>
            <a:pPr lvl="1"/>
            <a:r>
              <a:rPr lang="en-US" sz="2800" kern="1200" dirty="0" smtClean="0">
                <a:solidFill>
                  <a:schemeClr val="bg1">
                    <a:lumMod val="75000"/>
                  </a:schemeClr>
                </a:solidFill>
                <a:effectLst/>
              </a:rPr>
              <a:t>PW applies to any </a:t>
            </a:r>
            <a:r>
              <a:rPr lang="en-US" sz="2800" u="sng" kern="1200" dirty="0" smtClean="0">
                <a:solidFill>
                  <a:schemeClr val="bg1">
                    <a:lumMod val="75000"/>
                  </a:schemeClr>
                </a:solidFill>
                <a:effectLst/>
              </a:rPr>
              <a:t>contracted</a:t>
            </a:r>
            <a:r>
              <a:rPr lang="en-US" sz="2800" kern="1200" dirty="0" smtClean="0">
                <a:solidFill>
                  <a:schemeClr val="bg1">
                    <a:lumMod val="75000"/>
                  </a:schemeClr>
                </a:solidFill>
                <a:effectLst/>
              </a:rPr>
              <a:t> labor only.</a:t>
            </a:r>
          </a:p>
          <a:p>
            <a:r>
              <a:rPr lang="en-US" b="1" dirty="0" smtClean="0">
                <a:solidFill>
                  <a:schemeClr val="bg1">
                    <a:lumMod val="75000"/>
                  </a:schemeClr>
                </a:solidFill>
              </a:rPr>
              <a:t>$24,000 Contract + $2,000 in-kind (materials)</a:t>
            </a:r>
            <a:endParaRPr lang="en-US" dirty="0" smtClean="0">
              <a:solidFill>
                <a:schemeClr val="bg1">
                  <a:lumMod val="75000"/>
                </a:schemeClr>
              </a:solidFill>
            </a:endParaRPr>
          </a:p>
          <a:p>
            <a:pPr lvl="1"/>
            <a:r>
              <a:rPr lang="en-US" dirty="0" smtClean="0">
                <a:solidFill>
                  <a:schemeClr val="bg1">
                    <a:lumMod val="75000"/>
                  </a:schemeClr>
                </a:solidFill>
              </a:rPr>
              <a:t>PW applies to any </a:t>
            </a:r>
            <a:r>
              <a:rPr lang="en-US" u="sng" dirty="0" smtClean="0">
                <a:solidFill>
                  <a:schemeClr val="bg1">
                    <a:lumMod val="75000"/>
                  </a:schemeClr>
                </a:solidFill>
              </a:rPr>
              <a:t>contracted</a:t>
            </a:r>
            <a:r>
              <a:rPr lang="en-US" dirty="0" smtClean="0">
                <a:solidFill>
                  <a:schemeClr val="bg1">
                    <a:lumMod val="75000"/>
                  </a:schemeClr>
                </a:solidFill>
              </a:rPr>
              <a:t> labor only.</a:t>
            </a:r>
          </a:p>
          <a:p>
            <a:r>
              <a:rPr lang="en-US" b="1" dirty="0">
                <a:solidFill>
                  <a:schemeClr val="bg1">
                    <a:lumMod val="75000"/>
                  </a:schemeClr>
                </a:solidFill>
              </a:rPr>
              <a:t>$24,000 Contract + $5,000 </a:t>
            </a:r>
            <a:r>
              <a:rPr lang="en-US" b="1" dirty="0" smtClean="0">
                <a:solidFill>
                  <a:schemeClr val="bg1">
                    <a:lumMod val="75000"/>
                  </a:schemeClr>
                </a:solidFill>
              </a:rPr>
              <a:t>outside grant</a:t>
            </a:r>
            <a:endParaRPr lang="en-US" dirty="0">
              <a:solidFill>
                <a:schemeClr val="bg1">
                  <a:lumMod val="75000"/>
                </a:schemeClr>
              </a:solidFill>
            </a:endParaRPr>
          </a:p>
          <a:p>
            <a:pPr lvl="1"/>
            <a:r>
              <a:rPr lang="en-US" dirty="0">
                <a:solidFill>
                  <a:schemeClr val="bg1">
                    <a:lumMod val="75000"/>
                  </a:schemeClr>
                </a:solidFill>
              </a:rPr>
              <a:t>PW applies to any </a:t>
            </a:r>
            <a:r>
              <a:rPr lang="en-US" u="sng" dirty="0">
                <a:solidFill>
                  <a:schemeClr val="bg1">
                    <a:lumMod val="75000"/>
                  </a:schemeClr>
                </a:solidFill>
              </a:rPr>
              <a:t>contracted</a:t>
            </a:r>
            <a:r>
              <a:rPr lang="en-US" dirty="0">
                <a:solidFill>
                  <a:schemeClr val="bg1">
                    <a:lumMod val="75000"/>
                  </a:schemeClr>
                </a:solidFill>
              </a:rPr>
              <a:t> labor only.</a:t>
            </a:r>
          </a:p>
          <a:p>
            <a:r>
              <a:rPr lang="en-US" b="1" dirty="0" smtClean="0">
                <a:solidFill>
                  <a:srgbClr val="FF0000"/>
                </a:solidFill>
              </a:rPr>
              <a:t>$</a:t>
            </a:r>
            <a:r>
              <a:rPr lang="en-US" b="1" dirty="0">
                <a:solidFill>
                  <a:srgbClr val="FF0000"/>
                </a:solidFill>
              </a:rPr>
              <a:t>24,000 Contract + $5,000 in-kind </a:t>
            </a:r>
            <a:r>
              <a:rPr lang="en-US" b="1" dirty="0" smtClean="0">
                <a:solidFill>
                  <a:srgbClr val="FF0000"/>
                </a:solidFill>
              </a:rPr>
              <a:t>(</a:t>
            </a:r>
            <a:r>
              <a:rPr lang="en-US" b="1" dirty="0" err="1" smtClean="0">
                <a:solidFill>
                  <a:srgbClr val="FF0000"/>
                </a:solidFill>
              </a:rPr>
              <a:t>eqip</a:t>
            </a:r>
            <a:r>
              <a:rPr lang="en-US" b="1" dirty="0" smtClean="0">
                <a:solidFill>
                  <a:srgbClr val="FF0000"/>
                </a:solidFill>
              </a:rPr>
              <a:t>/lab)</a:t>
            </a:r>
            <a:endParaRPr lang="en-US" dirty="0">
              <a:solidFill>
                <a:srgbClr val="FF0000"/>
              </a:solidFill>
            </a:endParaRPr>
          </a:p>
          <a:p>
            <a:pPr lvl="1"/>
            <a:r>
              <a:rPr lang="en-US" dirty="0"/>
              <a:t>PW </a:t>
            </a:r>
            <a:r>
              <a:rPr lang="en-US" dirty="0" smtClean="0"/>
              <a:t>does </a:t>
            </a:r>
            <a:r>
              <a:rPr lang="en-US" u="sng" dirty="0" smtClean="0"/>
              <a:t>NOT</a:t>
            </a:r>
            <a:r>
              <a:rPr lang="en-US" dirty="0" smtClean="0"/>
              <a:t> apply.</a:t>
            </a:r>
            <a:endParaRPr lang="en-US" dirty="0"/>
          </a:p>
          <a:p>
            <a:pPr lvl="1"/>
            <a:endParaRPr lang="en-US" sz="2800" kern="1200" dirty="0" smtClean="0">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426026151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3.7.4.2  Contractor Costs</a:t>
            </a:r>
          </a:p>
        </p:txBody>
      </p:sp>
      <p:sp>
        <p:nvSpPr>
          <p:cNvPr id="3" name="Subtitle 2"/>
          <p:cNvSpPr>
            <a:spLocks noGrp="1"/>
          </p:cNvSpPr>
          <p:nvPr>
            <p:ph type="subTitle" idx="1"/>
          </p:nvPr>
        </p:nvSpPr>
        <p:spPr/>
        <p:txBody>
          <a:bodyPr>
            <a:normAutofit/>
          </a:bodyPr>
          <a:lstStyle/>
          <a:p>
            <a:r>
              <a:rPr lang="en-US" b="1" u="sng" dirty="0" smtClean="0">
                <a:solidFill>
                  <a:srgbClr val="FF0000"/>
                </a:solidFill>
              </a:rPr>
              <a:t>PREVAILING WAGE NOTE</a:t>
            </a:r>
            <a:r>
              <a:rPr lang="en-US" b="1" dirty="0" smtClean="0">
                <a:solidFill>
                  <a:srgbClr val="FF0000"/>
                </a:solidFill>
              </a:rPr>
              <a:t>:</a:t>
            </a:r>
          </a:p>
          <a:p>
            <a:endParaRPr lang="en-US" sz="1800" b="1" dirty="0">
              <a:solidFill>
                <a:schemeClr val="bg1">
                  <a:lumMod val="75000"/>
                </a:schemeClr>
              </a:solidFill>
            </a:endParaRPr>
          </a:p>
          <a:p>
            <a:pPr lvl="1"/>
            <a:r>
              <a:rPr lang="en-US" sz="2800" kern="1200" dirty="0" smtClean="0">
                <a:effectLst/>
              </a:rPr>
              <a:t>Be cautious of projects that are “just under” prevailing wage threshold of $25,000.</a:t>
            </a:r>
          </a:p>
          <a:p>
            <a:pPr marL="457200" lvl="1" indent="0">
              <a:buNone/>
            </a:pPr>
            <a:endParaRPr lang="en-US" sz="2800" kern="1200" dirty="0" smtClean="0">
              <a:effectLst/>
            </a:endParaRPr>
          </a:p>
          <a:p>
            <a:pPr lvl="1"/>
            <a:r>
              <a:rPr lang="en-US" dirty="0" smtClean="0"/>
              <a:t>Amendments could increase it over the threshold.</a:t>
            </a:r>
          </a:p>
          <a:p>
            <a:pPr marL="457200" lvl="1" indent="0">
              <a:buNone/>
            </a:pPr>
            <a:endParaRPr lang="en-US" dirty="0" smtClean="0"/>
          </a:p>
          <a:p>
            <a:pPr lvl="1"/>
            <a:r>
              <a:rPr lang="en-US" sz="2800" i="1" u="sng" kern="1200" dirty="0" smtClean="0">
                <a:effectLst/>
              </a:rPr>
              <a:t>Example</a:t>
            </a:r>
            <a:r>
              <a:rPr lang="en-US" sz="2800" i="1" kern="1200" dirty="0" smtClean="0">
                <a:effectLst/>
              </a:rPr>
              <a:t>: A $24,000 contract with a $4,800 amendment = $28,800 (PW would apply to any contracted labor on whole project)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419396540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3.7.4.3  Engineering and Permitting Costs</a:t>
            </a:r>
          </a:p>
        </p:txBody>
      </p:sp>
      <p:sp>
        <p:nvSpPr>
          <p:cNvPr id="3" name="Subtitle 2"/>
          <p:cNvSpPr>
            <a:spLocks noGrp="1"/>
          </p:cNvSpPr>
          <p:nvPr>
            <p:ph type="subTitle" idx="1"/>
          </p:nvPr>
        </p:nvSpPr>
        <p:spPr/>
        <p:txBody>
          <a:bodyPr/>
          <a:lstStyle/>
          <a:p>
            <a:pPr marL="0" lvl="0" indent="0">
              <a:buNone/>
            </a:pPr>
            <a:r>
              <a:rPr lang="en-US" b="1" dirty="0"/>
              <a:t>Engineering, permitting</a:t>
            </a:r>
            <a:r>
              <a:rPr lang="en-US" dirty="0"/>
              <a:t>, or similar consultant costs are limited to a maximum of 10% of the total contract between the District and the grant recipient.</a:t>
            </a:r>
          </a:p>
          <a:p>
            <a:pPr lvl="1"/>
            <a:r>
              <a:rPr lang="en-US" sz="3200" i="1" kern="1200" dirty="0" smtClean="0">
                <a:effectLst/>
                <a:latin typeface="+mn-lt"/>
                <a:ea typeface="+mn-ea"/>
                <a:cs typeface="+mn-cs"/>
              </a:rPr>
              <a:t>Example a district enters into a contract  for a pipe replacement.  Contract amount is $30,000, but with in-kind match, </a:t>
            </a:r>
            <a:r>
              <a:rPr lang="en-US" sz="3200" i="1" kern="1200" dirty="0" err="1" smtClean="0">
                <a:effectLst/>
                <a:latin typeface="+mn-lt"/>
                <a:ea typeface="+mn-ea"/>
                <a:cs typeface="+mn-cs"/>
              </a:rPr>
              <a:t>etc</a:t>
            </a:r>
            <a:r>
              <a:rPr lang="en-US" sz="3200" i="1" kern="1200" dirty="0" smtClean="0">
                <a:effectLst/>
                <a:latin typeface="+mn-lt"/>
                <a:ea typeface="+mn-ea"/>
                <a:cs typeface="+mn-cs"/>
              </a:rPr>
              <a:t>, the total cost is $50,000.   What is the maximum amount that can be reimbursed for engineering?</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26304827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Funny Slide</a:t>
            </a:r>
            <a:endParaRPr lang="en-US" dirty="0"/>
          </a:p>
        </p:txBody>
      </p:sp>
      <p:sp>
        <p:nvSpPr>
          <p:cNvPr id="5" name="Subtitle 4"/>
          <p:cNvSpPr>
            <a:spLocks noGrp="1"/>
          </p:cNvSpPr>
          <p:nvPr>
            <p:ph type="subTitle" idx="1"/>
          </p:nvPr>
        </p:nvSpPr>
        <p:spPr/>
        <p:txBody>
          <a:bodyPr/>
          <a:lstStyle/>
          <a:p>
            <a:endParaRPr lang="en-US"/>
          </a:p>
        </p:txBody>
      </p:sp>
      <p:sp>
        <p:nvSpPr>
          <p:cNvPr id="9" name="Rectangle 8"/>
          <p:cNvSpPr/>
          <p:nvPr/>
        </p:nvSpPr>
        <p:spPr>
          <a:xfrm>
            <a:off x="0" y="6581001"/>
            <a:ext cx="9208008" cy="276999"/>
          </a:xfrm>
          <a:prstGeom prst="rect">
            <a:avLst/>
          </a:prstGeom>
          <a:solidFill>
            <a:schemeClr val="tx1"/>
          </a:solidFill>
        </p:spPr>
        <p:txBody>
          <a:bodyPr wrap="square">
            <a:spAutoFit/>
          </a:bodyPr>
          <a:lstStyle/>
          <a:p>
            <a:r>
              <a:rPr lang="en-US" sz="1200" dirty="0">
                <a:solidFill>
                  <a:schemeClr val="bg1"/>
                </a:solidFill>
              </a:rPr>
              <a:t>http://www.rd.com/slideshows/funny-road-signs/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152400"/>
            <a:ext cx="8636909"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0" y="0"/>
            <a:ext cx="3491661" cy="461665"/>
          </a:xfrm>
          <a:prstGeom prst="rect">
            <a:avLst/>
          </a:prstGeom>
          <a:solidFill>
            <a:schemeClr val="bg1"/>
          </a:solidFill>
          <a:ln>
            <a:solidFill>
              <a:schemeClr val="tx1"/>
            </a:solidFill>
          </a:ln>
        </p:spPr>
        <p:txBody>
          <a:bodyPr wrap="none" rtlCol="0">
            <a:spAutoFit/>
          </a:bodyPr>
          <a:lstStyle/>
          <a:p>
            <a:r>
              <a:rPr lang="en-US" sz="2400" b="1" dirty="0" smtClean="0"/>
              <a:t>Speaking of Engineering…</a:t>
            </a:r>
            <a:endParaRPr lang="en-US" sz="2400" b="1" dirty="0"/>
          </a:p>
        </p:txBody>
      </p:sp>
    </p:spTree>
    <p:extLst>
      <p:ext uri="{BB962C8B-B14F-4D97-AF65-F5344CB8AC3E}">
        <p14:creationId xmlns:p14="http://schemas.microsoft.com/office/powerpoint/2010/main" val="211847558"/>
      </p:ext>
    </p:extLst>
  </p:cSld>
  <p:clrMapOvr>
    <a:masterClrMapping/>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3.7.4.4  Working off the Right of way</a:t>
            </a:r>
            <a:endParaRPr lang="en-US" sz="2600" b="0" kern="1200" dirty="0" smtClean="0">
              <a:solidFill>
                <a:schemeClr val="tx1"/>
              </a:solidFill>
              <a:effectLst/>
              <a:latin typeface="+mj-lt"/>
              <a:ea typeface="+mj-ea"/>
              <a:cs typeface="+mj-cs"/>
            </a:endParaRPr>
          </a:p>
        </p:txBody>
      </p:sp>
      <p:sp>
        <p:nvSpPr>
          <p:cNvPr id="7" name="Subtitle 2"/>
          <p:cNvSpPr>
            <a:spLocks noGrp="1"/>
          </p:cNvSpPr>
          <p:nvPr>
            <p:ph type="subTitle" idx="1"/>
          </p:nvPr>
        </p:nvSpPr>
        <p:spPr>
          <a:xfrm>
            <a:off x="381000" y="685800"/>
            <a:ext cx="8382000" cy="5791200"/>
          </a:xfrm>
        </p:spPr>
        <p:txBody>
          <a:bodyPr/>
          <a:lstStyle/>
          <a:p>
            <a:r>
              <a:rPr lang="en-US" b="1" dirty="0" smtClean="0"/>
              <a:t>Written permission required when working outside the right-of-way.</a:t>
            </a:r>
          </a:p>
          <a:p>
            <a:r>
              <a:rPr lang="en-US" dirty="0" smtClean="0"/>
              <a:t>Districts can use their own form, or the example provided in manual, </a:t>
            </a:r>
            <a:r>
              <a:rPr lang="en-US" u="sng" dirty="0" smtClean="0"/>
              <a:t>but must use something</a:t>
            </a:r>
            <a:r>
              <a:rPr lang="en-US" dirty="0" smtClean="0"/>
              <a:t>!</a:t>
            </a:r>
          </a:p>
          <a:p>
            <a:endParaRPr lang="en-US" dirty="0" smtClean="0"/>
          </a:p>
          <a:p>
            <a:pPr marL="0" indent="0">
              <a:buNone/>
            </a:pPr>
            <a:endParaRPr lang="en-US" dirty="0" smtClean="0"/>
          </a:p>
          <a:p>
            <a:endParaRPr lang="en-US" dirty="0" smtClean="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79213">
            <a:off x="4366790" y="3992717"/>
            <a:ext cx="5810250" cy="7667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44944">
            <a:off x="-270947" y="4054376"/>
            <a:ext cx="5543550" cy="7505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2" name="Rectangle 11"/>
          <p:cNvSpPr/>
          <p:nvPr/>
        </p:nvSpPr>
        <p:spPr>
          <a:xfrm>
            <a:off x="3446651" y="3146851"/>
            <a:ext cx="2047498" cy="830997"/>
          </a:xfrm>
          <a:prstGeom prst="rect">
            <a:avLst/>
          </a:prstGeom>
          <a:solidFill>
            <a:srgbClr val="00B0F0"/>
          </a:solidFill>
          <a:ln w="28575">
            <a:solidFill>
              <a:schemeClr val="tx1"/>
            </a:solidFill>
          </a:ln>
        </p:spPr>
        <p:txBody>
          <a:bodyPr wrap="square">
            <a:spAutoFit/>
          </a:bodyPr>
          <a:lstStyle/>
          <a:p>
            <a:pPr algn="ctr"/>
            <a:r>
              <a:rPr lang="en-US" sz="2800" b="1" dirty="0" smtClean="0">
                <a:solidFill>
                  <a:sysClr val="windowText" lastClr="000000"/>
                </a:solidFill>
              </a:rPr>
              <a:t>Appendix O</a:t>
            </a:r>
          </a:p>
          <a:p>
            <a:pPr algn="ctr"/>
            <a:r>
              <a:rPr lang="en-US" sz="2000" b="1" dirty="0" smtClean="0">
                <a:solidFill>
                  <a:sysClr val="windowText" lastClr="000000"/>
                </a:solidFill>
              </a:rPr>
              <a:t> in manual</a:t>
            </a:r>
            <a:endParaRPr lang="en-US" sz="2000" dirty="0">
              <a:solidFill>
                <a:sysClr val="windowText" lastClr="000000"/>
              </a:solidFill>
            </a:endParaRPr>
          </a:p>
        </p:txBody>
      </p:sp>
      <p:sp>
        <p:nvSpPr>
          <p:cNvPr id="9"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85915433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3.7.4.4  Working off the Right of way</a:t>
            </a:r>
            <a:endParaRPr lang="en-US" sz="2600" b="0" kern="1200" dirty="0" smtClean="0">
              <a:solidFill>
                <a:schemeClr val="tx1"/>
              </a:solidFill>
              <a:effectLst/>
              <a:latin typeface="+mj-lt"/>
              <a:ea typeface="+mj-ea"/>
              <a:cs typeface="+mj-cs"/>
            </a:endParaRPr>
          </a:p>
        </p:txBody>
      </p:sp>
      <p:pic>
        <p:nvPicPr>
          <p:cNvPr id="1026" name="Picture 2" descr="http://old.mcallen.net/images/engineering/typical%20row.jpg"/>
          <p:cNvPicPr>
            <a:picLocks noChangeAspect="1" noChangeArrowheads="1"/>
          </p:cNvPicPr>
          <p:nvPr/>
        </p:nvPicPr>
        <p:blipFill rotWithShape="1">
          <a:blip r:embed="rId3">
            <a:extLst>
              <a:ext uri="{28A0092B-C50C-407E-A947-70E740481C1C}">
                <a14:useLocalDpi xmlns:a14="http://schemas.microsoft.com/office/drawing/2010/main" val="0"/>
              </a:ext>
            </a:extLst>
          </a:blip>
          <a:srcRect l="43532" t="15472" b="30994"/>
          <a:stretch/>
        </p:blipFill>
        <p:spPr bwMode="auto">
          <a:xfrm>
            <a:off x="304801" y="3068089"/>
            <a:ext cx="8780410" cy="3332711"/>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a:spLocks noGrp="1"/>
          </p:cNvSpPr>
          <p:nvPr>
            <p:ph type="subTitle" idx="1"/>
          </p:nvPr>
        </p:nvSpPr>
        <p:spPr>
          <a:xfrm>
            <a:off x="381000" y="685800"/>
            <a:ext cx="8382000" cy="5791200"/>
          </a:xfrm>
        </p:spPr>
        <p:txBody>
          <a:bodyPr/>
          <a:lstStyle/>
          <a:p>
            <a:r>
              <a:rPr lang="en-US" b="1" u="sng" dirty="0" smtClean="0"/>
              <a:t>Right-of-way</a:t>
            </a:r>
            <a:r>
              <a:rPr lang="en-US" b="1" dirty="0" smtClean="0"/>
              <a:t>:</a:t>
            </a:r>
          </a:p>
          <a:p>
            <a:pPr lvl="1"/>
            <a:r>
              <a:rPr lang="en-US" b="1" dirty="0" smtClean="0"/>
              <a:t>Publicly owned road corridor.</a:t>
            </a:r>
          </a:p>
          <a:p>
            <a:pPr lvl="1"/>
            <a:r>
              <a:rPr lang="en-US" b="1" dirty="0" smtClean="0"/>
              <a:t>Typically 33’ width </a:t>
            </a:r>
            <a:r>
              <a:rPr lang="en-US" dirty="0" smtClean="0"/>
              <a:t>(16.5’ from road Centerline) for municipal roads.</a:t>
            </a:r>
          </a:p>
          <a:p>
            <a:pPr lvl="1"/>
            <a:r>
              <a:rPr lang="en-US" dirty="0" smtClean="0"/>
              <a:t>Exceptions do apply, sometime up to 50’.</a:t>
            </a:r>
          </a:p>
          <a:p>
            <a:endParaRPr lang="en-US" dirty="0" smtClean="0"/>
          </a:p>
          <a:p>
            <a:pPr marL="0" indent="0">
              <a:buNone/>
            </a:pPr>
            <a:endParaRPr lang="en-US" dirty="0" smtClean="0"/>
          </a:p>
          <a:p>
            <a:endParaRPr lang="en-US" dirty="0" smtClean="0"/>
          </a:p>
        </p:txBody>
      </p:sp>
      <p:sp>
        <p:nvSpPr>
          <p:cNvPr id="3" name="Rectangle 2"/>
          <p:cNvSpPr/>
          <p:nvPr/>
        </p:nvSpPr>
        <p:spPr>
          <a:xfrm>
            <a:off x="4648200" y="6589094"/>
            <a:ext cx="4572000" cy="276999"/>
          </a:xfrm>
          <a:prstGeom prst="rect">
            <a:avLst/>
          </a:prstGeom>
        </p:spPr>
        <p:txBody>
          <a:bodyPr>
            <a:spAutoFit/>
          </a:bodyPr>
          <a:lstStyle/>
          <a:p>
            <a:r>
              <a:rPr lang="en-US" sz="1200" i="1" dirty="0"/>
              <a:t>http://old.mcallen.net/landingpages/lp_engineering/roa_permits.aspx</a:t>
            </a:r>
          </a:p>
        </p:txBody>
      </p:sp>
      <p:sp>
        <p:nvSpPr>
          <p:cNvPr id="8"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407344311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3.7.4.4  Working off the Right of way</a:t>
            </a:r>
          </a:p>
        </p:txBody>
      </p:sp>
      <p:sp>
        <p:nvSpPr>
          <p:cNvPr id="3" name="Subtitle 2"/>
          <p:cNvSpPr>
            <a:spLocks noGrp="1"/>
          </p:cNvSpPr>
          <p:nvPr>
            <p:ph type="subTitle" idx="1"/>
          </p:nvPr>
        </p:nvSpPr>
        <p:spPr/>
        <p:txBody>
          <a:bodyPr>
            <a:normAutofit/>
          </a:bodyPr>
          <a:lstStyle/>
          <a:p>
            <a:pPr marL="0" lvl="0" indent="0">
              <a:buNone/>
            </a:pPr>
            <a:r>
              <a:rPr lang="en-US" sz="3200" b="1" kern="1200" dirty="0" smtClean="0">
                <a:solidFill>
                  <a:schemeClr val="tx1"/>
                </a:solidFill>
                <a:effectLst/>
                <a:latin typeface="+mn-lt"/>
                <a:ea typeface="+mn-ea"/>
                <a:cs typeface="+mn-cs"/>
              </a:rPr>
              <a:t>Working </a:t>
            </a:r>
            <a:r>
              <a:rPr lang="en-US" b="1" dirty="0" smtClean="0"/>
              <a:t>outside the</a:t>
            </a:r>
            <a:r>
              <a:rPr lang="en-US" sz="3200" b="1" kern="1200" dirty="0" smtClean="0">
                <a:solidFill>
                  <a:schemeClr val="tx1"/>
                </a:solidFill>
                <a:effectLst/>
                <a:latin typeface="+mn-lt"/>
                <a:ea typeface="+mn-ea"/>
                <a:cs typeface="+mn-cs"/>
              </a:rPr>
              <a:t> right-of-way is permissible with DGLVR funds</a:t>
            </a:r>
            <a:endParaRPr lang="en-US" sz="4400" b="1" kern="1200" dirty="0" smtClean="0">
              <a:solidFill>
                <a:schemeClr val="tx1"/>
              </a:solidFill>
              <a:effectLst/>
              <a:latin typeface="+mn-lt"/>
              <a:ea typeface="+mn-ea"/>
              <a:cs typeface="+mn-cs"/>
            </a:endParaRPr>
          </a:p>
          <a:p>
            <a:r>
              <a:rPr lang="en-US" sz="3600" dirty="0" smtClean="0"/>
              <a:t>Better to handle water before it gets to road.</a:t>
            </a:r>
          </a:p>
          <a:p>
            <a:pPr lvl="1"/>
            <a:r>
              <a:rPr lang="en-US" dirty="0" smtClean="0"/>
              <a:t>Driveway or access road reshaping, pipe, diverter.</a:t>
            </a:r>
          </a:p>
          <a:p>
            <a:pPr lvl="1"/>
            <a:r>
              <a:rPr lang="en-US" kern="1200" dirty="0" smtClean="0">
                <a:effectLst/>
                <a:latin typeface="+mn-lt"/>
                <a:ea typeface="+mn-ea"/>
                <a:cs typeface="+mn-cs"/>
              </a:rPr>
              <a:t>Interceptor swales.</a:t>
            </a:r>
          </a:p>
          <a:p>
            <a:pPr lvl="1"/>
            <a:r>
              <a:rPr lang="en-US" dirty="0" smtClean="0"/>
              <a:t>Utility line drainage.</a:t>
            </a:r>
          </a:p>
          <a:p>
            <a:pPr lvl="1"/>
            <a:r>
              <a:rPr lang="en-US" kern="1200" dirty="0" smtClean="0">
                <a:effectLst/>
                <a:latin typeface="+mn-lt"/>
                <a:ea typeface="+mn-ea"/>
                <a:cs typeface="+mn-cs"/>
              </a:rPr>
              <a:t>Etc.</a:t>
            </a:r>
          </a:p>
          <a:p>
            <a:pPr marL="457200" lvl="1" indent="0">
              <a:buNone/>
            </a:pPr>
            <a:endParaRPr lang="en-US" kern="1200" dirty="0" smtClean="0">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69290460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3.7.4.4  Working off the Right of way</a:t>
            </a:r>
          </a:p>
        </p:txBody>
      </p:sp>
      <p:sp>
        <p:nvSpPr>
          <p:cNvPr id="3" name="Subtitle 2"/>
          <p:cNvSpPr>
            <a:spLocks noGrp="1"/>
          </p:cNvSpPr>
          <p:nvPr>
            <p:ph type="subTitle" idx="1"/>
          </p:nvPr>
        </p:nvSpPr>
        <p:spPr/>
        <p:txBody>
          <a:bodyPr>
            <a:normAutofit fontScale="92500"/>
          </a:bodyPr>
          <a:lstStyle/>
          <a:p>
            <a:pPr marL="0" lvl="0" indent="0">
              <a:buNone/>
            </a:pPr>
            <a:r>
              <a:rPr lang="en-US" sz="3200" b="1" kern="1200" dirty="0" smtClean="0">
                <a:solidFill>
                  <a:schemeClr val="tx1"/>
                </a:solidFill>
                <a:effectLst/>
                <a:latin typeface="+mn-lt"/>
                <a:ea typeface="+mn-ea"/>
                <a:cs typeface="+mn-cs"/>
              </a:rPr>
              <a:t>Working </a:t>
            </a:r>
            <a:r>
              <a:rPr lang="en-US" b="1" dirty="0" smtClean="0"/>
              <a:t>outside the</a:t>
            </a:r>
            <a:r>
              <a:rPr lang="en-US" sz="3200" b="1" kern="1200" dirty="0" smtClean="0">
                <a:solidFill>
                  <a:schemeClr val="tx1"/>
                </a:solidFill>
                <a:effectLst/>
                <a:latin typeface="+mn-lt"/>
                <a:ea typeface="+mn-ea"/>
                <a:cs typeface="+mn-cs"/>
              </a:rPr>
              <a:t> right-of-way is permissible with DGLVR funds only under certain conditions:</a:t>
            </a:r>
            <a:endParaRPr lang="en-US" sz="4400" b="1" kern="1200" dirty="0" smtClean="0">
              <a:solidFill>
                <a:schemeClr val="tx1"/>
              </a:solidFill>
              <a:effectLst/>
              <a:latin typeface="+mn-lt"/>
              <a:ea typeface="+mn-ea"/>
              <a:cs typeface="+mn-cs"/>
            </a:endParaRPr>
          </a:p>
          <a:p>
            <a:r>
              <a:rPr lang="en-US" sz="3600" kern="1200" dirty="0" smtClean="0">
                <a:solidFill>
                  <a:schemeClr val="tx1"/>
                </a:solidFill>
                <a:effectLst/>
                <a:latin typeface="+mn-lt"/>
                <a:ea typeface="+mn-ea"/>
                <a:cs typeface="+mn-cs"/>
              </a:rPr>
              <a:t>Must be directly necessary to the successful completion of the project</a:t>
            </a:r>
            <a:endParaRPr lang="en-US" sz="4800" kern="1200" dirty="0" smtClean="0">
              <a:solidFill>
                <a:schemeClr val="tx1"/>
              </a:solidFill>
              <a:effectLst/>
              <a:latin typeface="+mn-lt"/>
              <a:ea typeface="+mn-ea"/>
              <a:cs typeface="+mn-cs"/>
            </a:endParaRPr>
          </a:p>
          <a:p>
            <a:r>
              <a:rPr lang="en-US" sz="3600" kern="1200" dirty="0" smtClean="0">
                <a:solidFill>
                  <a:schemeClr val="tx1"/>
                </a:solidFill>
                <a:effectLst/>
                <a:latin typeface="+mn-lt"/>
                <a:ea typeface="+mn-ea"/>
                <a:cs typeface="+mn-cs"/>
              </a:rPr>
              <a:t>Limited in scope to cost effective practices that directly reduce road impacts </a:t>
            </a:r>
            <a:endParaRPr lang="en-US" sz="4800" kern="1200" dirty="0" smtClean="0">
              <a:solidFill>
                <a:schemeClr val="tx1"/>
              </a:solidFill>
              <a:effectLst/>
              <a:latin typeface="+mn-lt"/>
              <a:ea typeface="+mn-ea"/>
              <a:cs typeface="+mn-cs"/>
            </a:endParaRPr>
          </a:p>
          <a:p>
            <a:r>
              <a:rPr lang="en-US" sz="3600" b="1" kern="1200" dirty="0" smtClean="0">
                <a:solidFill>
                  <a:srgbClr val="FF0000"/>
                </a:solidFill>
                <a:effectLst/>
                <a:latin typeface="+mn-lt"/>
                <a:ea typeface="+mn-ea"/>
                <a:cs typeface="+mn-cs"/>
              </a:rPr>
              <a:t>Grant recipient </a:t>
            </a:r>
            <a:r>
              <a:rPr lang="en-US" sz="3600" b="1" u="sng" kern="1200" dirty="0" smtClean="0">
                <a:solidFill>
                  <a:srgbClr val="FF0000"/>
                </a:solidFill>
                <a:effectLst/>
                <a:latin typeface="+mn-lt"/>
                <a:ea typeface="+mn-ea"/>
                <a:cs typeface="+mn-cs"/>
              </a:rPr>
              <a:t>MUST</a:t>
            </a:r>
            <a:r>
              <a:rPr lang="en-US" sz="3600" b="1" kern="1200" dirty="0" smtClean="0">
                <a:solidFill>
                  <a:srgbClr val="FF0000"/>
                </a:solidFill>
                <a:effectLst/>
                <a:latin typeface="+mn-lt"/>
                <a:ea typeface="+mn-ea"/>
                <a:cs typeface="+mn-cs"/>
              </a:rPr>
              <a:t> obtain written permission before starting the project</a:t>
            </a:r>
            <a:endParaRPr lang="en-US" sz="4800" b="1" kern="1200" dirty="0" smtClean="0">
              <a:solidFill>
                <a:srgbClr val="FF0000"/>
              </a:solidFill>
              <a:effectLst/>
              <a:latin typeface="+mn-lt"/>
              <a:ea typeface="+mn-ea"/>
              <a:cs typeface="+mn-cs"/>
            </a:endParaRPr>
          </a:p>
          <a:p>
            <a:r>
              <a:rPr lang="en-US" sz="3600" kern="1200" dirty="0" smtClean="0">
                <a:effectLst/>
                <a:latin typeface="+mn-lt"/>
                <a:ea typeface="+mn-ea"/>
                <a:cs typeface="+mn-cs"/>
              </a:rPr>
              <a:t>Districts must  keep a copy of written permission in the project file</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10645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up)">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up)">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up)">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3.7.4.4  Working off the Right of way</a:t>
            </a:r>
          </a:p>
        </p:txBody>
      </p:sp>
      <p:sp>
        <p:nvSpPr>
          <p:cNvPr id="3" name="Subtitle 2"/>
          <p:cNvSpPr>
            <a:spLocks noGrp="1"/>
          </p:cNvSpPr>
          <p:nvPr>
            <p:ph type="subTitle" idx="1"/>
          </p:nvPr>
        </p:nvSpPr>
        <p:spPr/>
        <p:txBody>
          <a:bodyPr>
            <a:normAutofit/>
          </a:bodyPr>
          <a:lstStyle/>
          <a:p>
            <a:pPr marL="0" lvl="0" indent="0">
              <a:buNone/>
            </a:pPr>
            <a:r>
              <a:rPr lang="en-US" sz="3200" b="1" kern="1200" dirty="0" smtClean="0">
                <a:solidFill>
                  <a:schemeClr val="tx1"/>
                </a:solidFill>
                <a:effectLst/>
                <a:latin typeface="+mn-lt"/>
                <a:ea typeface="+mn-ea"/>
                <a:cs typeface="+mn-cs"/>
              </a:rPr>
              <a:t>Landowner permission is </a:t>
            </a:r>
            <a:r>
              <a:rPr lang="en-US" sz="3200" b="1" u="sng" kern="1200" dirty="0" smtClean="0">
                <a:solidFill>
                  <a:schemeClr val="tx1"/>
                </a:solidFill>
                <a:effectLst/>
                <a:latin typeface="+mn-lt"/>
                <a:ea typeface="+mn-ea"/>
                <a:cs typeface="+mn-cs"/>
              </a:rPr>
              <a:t>suggested</a:t>
            </a:r>
            <a:r>
              <a:rPr lang="en-US" sz="3200" b="1" kern="1200" dirty="0" smtClean="0">
                <a:solidFill>
                  <a:schemeClr val="tx1"/>
                </a:solidFill>
                <a:effectLst/>
                <a:latin typeface="+mn-lt"/>
                <a:ea typeface="+mn-ea"/>
                <a:cs typeface="+mn-cs"/>
              </a:rPr>
              <a:t> when off-right-of-way impacts are expected, even if work is done within write-of-way.</a:t>
            </a:r>
          </a:p>
          <a:p>
            <a:r>
              <a:rPr lang="en-US" u="sng" dirty="0" smtClean="0"/>
              <a:t>New pipes and turnouts.</a:t>
            </a:r>
            <a:endParaRPr lang="en-US" u="sng" dirty="0"/>
          </a:p>
          <a:p>
            <a:r>
              <a:rPr lang="en-US" dirty="0"/>
              <a:t>Subsurface drainage</a:t>
            </a:r>
          </a:p>
          <a:p>
            <a:r>
              <a:rPr lang="en-US" dirty="0"/>
              <a:t>Driveway issues.</a:t>
            </a:r>
          </a:p>
          <a:p>
            <a:r>
              <a:rPr lang="en-US" dirty="0"/>
              <a:t>Road fill jobs</a:t>
            </a:r>
            <a:r>
              <a:rPr lang="en-US" dirty="0" smtClean="0"/>
              <a:t>.</a:t>
            </a:r>
          </a:p>
          <a:p>
            <a:endParaRPr lang="en-US" dirty="0"/>
          </a:p>
          <a:p>
            <a:endParaRPr lang="en-US" dirty="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220060760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ubtitle 2"/>
          <p:cNvSpPr>
            <a:spLocks noGrp="1"/>
          </p:cNvSpPr>
          <p:nvPr>
            <p:ph type="subTitle" idx="1"/>
          </p:nvPr>
        </p:nvSpPr>
        <p:spPr>
          <a:xfrm>
            <a:off x="289560" y="525780"/>
            <a:ext cx="8382000" cy="5791200"/>
          </a:xfrm>
        </p:spPr>
        <p:txBody>
          <a:bodyPr/>
          <a:lstStyle/>
          <a:p>
            <a:r>
              <a:rPr lang="en-US" b="1" u="sng" dirty="0" smtClean="0"/>
              <a:t>This township ends… IMMEDIATELY!</a:t>
            </a:r>
            <a:endParaRPr lang="en-US" dirty="0" smtClean="0"/>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160" t="440" r="94" b="14813"/>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0" y="0"/>
            <a:ext cx="5007909" cy="461665"/>
          </a:xfrm>
          <a:prstGeom prst="rect">
            <a:avLst/>
          </a:prstGeom>
          <a:solidFill>
            <a:schemeClr val="bg1"/>
          </a:solidFill>
          <a:ln>
            <a:solidFill>
              <a:schemeClr val="tx1"/>
            </a:solidFill>
          </a:ln>
        </p:spPr>
        <p:txBody>
          <a:bodyPr wrap="none" rtlCol="0">
            <a:spAutoFit/>
          </a:bodyPr>
          <a:lstStyle/>
          <a:p>
            <a:r>
              <a:rPr lang="en-US" sz="2400" b="1" dirty="0" smtClean="0"/>
              <a:t>This Township Ends… IMMEDIATELY!!!</a:t>
            </a:r>
            <a:endParaRPr lang="en-US" sz="2400" b="1" dirty="0"/>
          </a:p>
        </p:txBody>
      </p:sp>
    </p:spTree>
    <p:extLst>
      <p:ext uri="{BB962C8B-B14F-4D97-AF65-F5344CB8AC3E}">
        <p14:creationId xmlns:p14="http://schemas.microsoft.com/office/powerpoint/2010/main" val="15546654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123825" y="609600"/>
            <a:ext cx="8382000" cy="1661993"/>
          </a:xfrm>
          <a:prstGeom prst="rect">
            <a:avLst/>
          </a:prstGeom>
          <a:noFill/>
        </p:spPr>
        <p:txBody>
          <a:bodyPr wrap="square" rtlCol="0">
            <a:spAutoFit/>
          </a:bodyPr>
          <a:lstStyle/>
          <a:p>
            <a:r>
              <a:rPr lang="en-US" sz="3200" b="1" dirty="0" smtClean="0">
                <a:solidFill>
                  <a:srgbClr val="FF0000"/>
                </a:solidFill>
              </a:rPr>
              <a:t>What do we mean by “Local Control”?</a:t>
            </a:r>
            <a:endParaRPr lang="en-US" sz="2800" u="sng" dirty="0" smtClean="0">
              <a:solidFill>
                <a:srgbClr val="FF0000"/>
              </a:solidFill>
            </a:endParaRPr>
          </a:p>
          <a:p>
            <a:endParaRPr lang="en-US" sz="1400" b="1" dirty="0" smtClean="0">
              <a:solidFill>
                <a:prstClr val="white"/>
              </a:solidFill>
            </a:endParaRPr>
          </a:p>
          <a:p>
            <a:pPr marL="457200" indent="-457200">
              <a:buFont typeface="Arial" panose="020B0604020202020204" pitchFamily="34" charset="0"/>
              <a:buChar char="•"/>
            </a:pPr>
            <a:endParaRPr lang="en-US" sz="2800" dirty="0" smtClean="0">
              <a:solidFill>
                <a:prstClr val="white"/>
              </a:solidFill>
            </a:endParaRPr>
          </a:p>
          <a:p>
            <a:pPr marL="914400" lvl="1" indent="-457200">
              <a:buFont typeface="Arial" panose="020B0604020202020204" pitchFamily="34" charset="0"/>
              <a:buChar char="•"/>
            </a:pPr>
            <a:endParaRPr lang="en-US" sz="2800" dirty="0" smtClean="0">
              <a:solidFill>
                <a:prstClr val="white"/>
              </a:solidFill>
            </a:endParaRPr>
          </a:p>
        </p:txBody>
      </p:sp>
      <p:sp>
        <p:nvSpPr>
          <p:cNvPr id="3" name="TextBox 2"/>
          <p:cNvSpPr txBox="1"/>
          <p:nvPr/>
        </p:nvSpPr>
        <p:spPr>
          <a:xfrm>
            <a:off x="1714818" y="1066800"/>
            <a:ext cx="5308313" cy="1446550"/>
          </a:xfrm>
          <a:prstGeom prst="rect">
            <a:avLst/>
          </a:prstGeom>
          <a:noFill/>
        </p:spPr>
        <p:txBody>
          <a:bodyPr wrap="none" rtlCol="0">
            <a:spAutoFit/>
          </a:bodyPr>
          <a:lstStyle/>
          <a:p>
            <a:r>
              <a:rPr lang="en-US" sz="4400" b="1" dirty="0" smtClean="0"/>
              <a:t>Effective local control</a:t>
            </a:r>
          </a:p>
          <a:p>
            <a:r>
              <a:rPr lang="en-US" sz="4400" b="1" dirty="0" smtClean="0">
                <a:solidFill>
                  <a:prstClr val="white"/>
                </a:solidFill>
              </a:rPr>
              <a:t>“lanes and guiderails”</a:t>
            </a:r>
            <a:endParaRPr lang="en-US" sz="4400" b="1" dirty="0">
              <a:solidFill>
                <a:prstClr val="white"/>
              </a:solidFill>
            </a:endParaRPr>
          </a:p>
        </p:txBody>
      </p:sp>
      <p:pic>
        <p:nvPicPr>
          <p:cNvPr id="1026" name="Picture 2" descr="http://extras.mnginteractive.com/live/media/site21/2013/0720/20130720_071237_0217HO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2419350"/>
            <a:ext cx="7495876" cy="441007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a:spLocks noGrp="1"/>
          </p:cNvSpPr>
          <p:nvPr>
            <p:ph type="ctrTitle"/>
          </p:nvPr>
        </p:nvSpPr>
        <p:spPr>
          <a:xfrm>
            <a:off x="3352800" y="8389"/>
            <a:ext cx="5787705" cy="372611"/>
          </a:xfrm>
        </p:spPr>
        <p:txBody>
          <a:bodyPr/>
          <a:lstStyle/>
          <a:p>
            <a:r>
              <a:rPr lang="en-US" dirty="0"/>
              <a:t>Administrative Training</a:t>
            </a:r>
          </a:p>
        </p:txBody>
      </p:sp>
      <p:sp>
        <p:nvSpPr>
          <p:cNvPr id="7"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Introduction</a:t>
            </a:r>
            <a:endParaRPr lang="en-US" dirty="0">
              <a:solidFill>
                <a:srgbClr val="FFFFCC"/>
              </a:solidFill>
            </a:endParaRPr>
          </a:p>
        </p:txBody>
      </p:sp>
    </p:spTree>
    <p:extLst>
      <p:ext uri="{BB962C8B-B14F-4D97-AF65-F5344CB8AC3E}">
        <p14:creationId xmlns:p14="http://schemas.microsoft.com/office/powerpoint/2010/main" val="18721510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3.7.4.5 Combined Funds</a:t>
            </a:r>
          </a:p>
        </p:txBody>
      </p:sp>
      <p:sp>
        <p:nvSpPr>
          <p:cNvPr id="3" name="Subtitle 2"/>
          <p:cNvSpPr>
            <a:spLocks noGrp="1"/>
          </p:cNvSpPr>
          <p:nvPr>
            <p:ph type="subTitle" idx="1"/>
          </p:nvPr>
        </p:nvSpPr>
        <p:spPr/>
        <p:txBody>
          <a:bodyPr/>
          <a:lstStyle/>
          <a:p>
            <a:pPr marL="0" lvl="0" indent="0">
              <a:buNone/>
            </a:pPr>
            <a:r>
              <a:rPr lang="en-US" b="1" u="sng" dirty="0" smtClean="0"/>
              <a:t>Combined Funds</a:t>
            </a:r>
            <a:endParaRPr lang="en-US" sz="3200" b="1" u="sng" kern="1200" dirty="0" smtClean="0">
              <a:solidFill>
                <a:schemeClr val="tx1"/>
              </a:solidFill>
              <a:effectLst/>
            </a:endParaRPr>
          </a:p>
          <a:p>
            <a:pPr lvl="0"/>
            <a:r>
              <a:rPr lang="en-US" sz="3200" kern="1200" dirty="0" smtClean="0">
                <a:solidFill>
                  <a:schemeClr val="tx1"/>
                </a:solidFill>
                <a:effectLst/>
                <a:latin typeface="+mn-lt"/>
                <a:ea typeface="+mn-ea"/>
                <a:cs typeface="+mn-cs"/>
              </a:rPr>
              <a:t>Program funds can be combined with other funds  under certain conditions:</a:t>
            </a:r>
            <a:endParaRPr lang="en-US" sz="44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Detailed accounting of who paid for what</a:t>
            </a:r>
            <a:endParaRPr lang="en-US" sz="40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Other funds may be used as matching funds</a:t>
            </a:r>
            <a:endParaRPr lang="en-US" sz="40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The project must adhere to the commission’s non pollution standards</a:t>
            </a:r>
            <a:endParaRPr lang="en-US" sz="4000" kern="1200" dirty="0" smtClean="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21006652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3.7.4.5 Combined Funds</a:t>
            </a:r>
          </a:p>
        </p:txBody>
      </p:sp>
      <p:sp>
        <p:nvSpPr>
          <p:cNvPr id="3" name="Subtitle 2"/>
          <p:cNvSpPr>
            <a:spLocks noGrp="1"/>
          </p:cNvSpPr>
          <p:nvPr>
            <p:ph type="subTitle" idx="1"/>
          </p:nvPr>
        </p:nvSpPr>
        <p:spPr/>
        <p:txBody>
          <a:bodyPr>
            <a:normAutofit/>
          </a:bodyPr>
          <a:lstStyle/>
          <a:p>
            <a:pPr marL="0" lvl="0" indent="0">
              <a:buNone/>
            </a:pPr>
            <a:r>
              <a:rPr lang="en-US" b="1" u="sng" dirty="0" smtClean="0"/>
              <a:t>Combined Funds</a:t>
            </a:r>
            <a:endParaRPr lang="en-US" sz="3200" b="1" u="sng" kern="1200" dirty="0" smtClean="0">
              <a:solidFill>
                <a:schemeClr val="tx1"/>
              </a:solidFill>
              <a:effectLst/>
            </a:endParaRPr>
          </a:p>
          <a:p>
            <a:pPr lvl="0"/>
            <a:r>
              <a:rPr lang="en-US" sz="3200" kern="1200" dirty="0" smtClean="0">
                <a:solidFill>
                  <a:schemeClr val="tx1"/>
                </a:solidFill>
                <a:effectLst/>
                <a:latin typeface="+mn-lt"/>
                <a:ea typeface="+mn-ea"/>
                <a:cs typeface="+mn-cs"/>
              </a:rPr>
              <a:t>“Piggybacking” a project?</a:t>
            </a:r>
          </a:p>
          <a:p>
            <a:pPr lvl="1"/>
            <a:r>
              <a:rPr lang="en-US" sz="3200" dirty="0" smtClean="0"/>
              <a:t>A </a:t>
            </a:r>
            <a:r>
              <a:rPr lang="en-US" sz="3200" dirty="0" err="1" smtClean="0"/>
              <a:t>twp</a:t>
            </a:r>
            <a:r>
              <a:rPr lang="en-US" sz="3200" dirty="0" smtClean="0"/>
              <a:t> already plans to repave a road.</a:t>
            </a:r>
          </a:p>
          <a:p>
            <a:pPr lvl="1"/>
            <a:r>
              <a:rPr lang="en-US" sz="3200" kern="1200" dirty="0" smtClean="0">
                <a:solidFill>
                  <a:schemeClr val="tx1"/>
                </a:solidFill>
                <a:effectLst/>
              </a:rPr>
              <a:t>You could fund ~40,000 in drainage work before they repave.</a:t>
            </a:r>
          </a:p>
          <a:p>
            <a:pPr lvl="1"/>
            <a:r>
              <a:rPr lang="en-US" sz="3200" dirty="0" smtClean="0"/>
              <a:t>You get the environmental improvement without paying for paving.</a:t>
            </a:r>
          </a:p>
          <a:p>
            <a:pPr lvl="1"/>
            <a:r>
              <a:rPr lang="en-US" sz="3200" kern="1200" dirty="0" err="1" smtClean="0">
                <a:solidFill>
                  <a:schemeClr val="tx1"/>
                </a:solidFill>
                <a:effectLst/>
              </a:rPr>
              <a:t>Twp</a:t>
            </a:r>
            <a:r>
              <a:rPr lang="en-US" sz="3200" kern="1200" dirty="0" smtClean="0">
                <a:solidFill>
                  <a:schemeClr val="tx1"/>
                </a:solidFill>
                <a:effectLst/>
              </a:rPr>
              <a:t> gets a longer lasting road and pavement without paying for drainage.</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186083462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 CD Role</a:t>
            </a:r>
            <a:endParaRPr lang="en-US" dirty="0"/>
          </a:p>
        </p:txBody>
      </p:sp>
      <p:sp>
        <p:nvSpPr>
          <p:cNvPr id="3" name="Subtitle 2"/>
          <p:cNvSpPr>
            <a:spLocks noGrp="1"/>
          </p:cNvSpPr>
          <p:nvPr>
            <p:ph type="subTitle" idx="1"/>
          </p:nvPr>
        </p:nvSpPr>
        <p:spPr/>
        <p:txBody>
          <a:bodyPr>
            <a:normAutofit/>
          </a:bodyPr>
          <a:lstStyle/>
          <a:p>
            <a:r>
              <a:rPr lang="en-US" sz="2000" strike="sngStrike" dirty="0" smtClean="0">
                <a:solidFill>
                  <a:schemeClr val="bg1">
                    <a:lumMod val="50000"/>
                  </a:schemeClr>
                </a:solidFill>
              </a:rPr>
              <a:t>3.1 CD Structure</a:t>
            </a:r>
          </a:p>
          <a:p>
            <a:r>
              <a:rPr lang="en-US" sz="2000" strike="sngStrike" dirty="0" smtClean="0">
                <a:solidFill>
                  <a:schemeClr val="bg1">
                    <a:lumMod val="50000"/>
                  </a:schemeClr>
                </a:solidFill>
              </a:rPr>
              <a:t>3.2 Overview</a:t>
            </a:r>
          </a:p>
          <a:p>
            <a:r>
              <a:rPr lang="en-US" sz="2800" dirty="0" smtClean="0">
                <a:solidFill>
                  <a:schemeClr val="bg1">
                    <a:lumMod val="50000"/>
                  </a:schemeClr>
                </a:solidFill>
              </a:rPr>
              <a:t>3.3</a:t>
            </a:r>
            <a:r>
              <a:rPr lang="en-US" sz="2800" baseline="0" dirty="0" smtClean="0">
                <a:solidFill>
                  <a:schemeClr val="bg1">
                    <a:lumMod val="50000"/>
                  </a:schemeClr>
                </a:solidFill>
              </a:rPr>
              <a:t> Receiving Funds from SCC</a:t>
            </a:r>
          </a:p>
          <a:p>
            <a:r>
              <a:rPr lang="en-US" sz="2800" baseline="0" dirty="0" smtClean="0">
                <a:solidFill>
                  <a:schemeClr val="bg1">
                    <a:lumMod val="65000"/>
                  </a:schemeClr>
                </a:solidFill>
              </a:rPr>
              <a:t>3.4 Accounting of funds at CD</a:t>
            </a:r>
          </a:p>
          <a:p>
            <a:r>
              <a:rPr lang="en-US" sz="2800" baseline="0" dirty="0" smtClean="0">
                <a:solidFill>
                  <a:schemeClr val="bg1">
                    <a:lumMod val="65000"/>
                  </a:schemeClr>
                </a:solidFill>
              </a:rPr>
              <a:t>3.5 Dispersing funds to Grant Recipients</a:t>
            </a:r>
          </a:p>
          <a:p>
            <a:r>
              <a:rPr lang="en-US" baseline="0" dirty="0" smtClean="0">
                <a:solidFill>
                  <a:schemeClr val="bg1">
                    <a:lumMod val="50000"/>
                  </a:schemeClr>
                </a:solidFill>
              </a:rPr>
              <a:t>3.6 CD Educational opportunities</a:t>
            </a:r>
          </a:p>
          <a:p>
            <a:r>
              <a:rPr lang="en-US" dirty="0" smtClean="0">
                <a:solidFill>
                  <a:schemeClr val="bg1">
                    <a:lumMod val="50000"/>
                  </a:schemeClr>
                </a:solidFill>
              </a:rPr>
              <a:t>3.7 Program Eligibility</a:t>
            </a:r>
          </a:p>
          <a:p>
            <a:r>
              <a:rPr lang="en-US" sz="4800" b="1" u="sng" baseline="0" dirty="0" smtClean="0">
                <a:solidFill>
                  <a:srgbClr val="FF0000"/>
                </a:solidFill>
              </a:rPr>
              <a:t>3.8 Administering Projects</a:t>
            </a:r>
          </a:p>
          <a:p>
            <a:r>
              <a:rPr lang="en-US" sz="2000" dirty="0" smtClean="0"/>
              <a:t>3.9 GIS System</a:t>
            </a:r>
          </a:p>
          <a:p>
            <a:r>
              <a:rPr lang="en-US" sz="2000" baseline="0" dirty="0" smtClean="0"/>
              <a:t>3.10Annual</a:t>
            </a:r>
            <a:r>
              <a:rPr lang="en-US" sz="2000" dirty="0" smtClean="0"/>
              <a:t> Summary Reports</a:t>
            </a:r>
            <a:endParaRPr lang="en-US" sz="2000" baseline="0" dirty="0" smtClean="0"/>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408277102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 CD Role</a:t>
            </a:r>
            <a:endParaRPr lang="en-US" dirty="0"/>
          </a:p>
        </p:txBody>
      </p:sp>
      <p:sp>
        <p:nvSpPr>
          <p:cNvPr id="3" name="Subtitle 2"/>
          <p:cNvSpPr>
            <a:spLocks noGrp="1"/>
          </p:cNvSpPr>
          <p:nvPr>
            <p:ph type="subTitle" idx="1"/>
          </p:nvPr>
        </p:nvSpPr>
        <p:spPr/>
        <p:txBody>
          <a:bodyPr>
            <a:normAutofit/>
          </a:bodyPr>
          <a:lstStyle/>
          <a:p>
            <a:r>
              <a:rPr lang="en-US" sz="4800" b="1" u="sng" baseline="0" dirty="0" smtClean="0">
                <a:solidFill>
                  <a:srgbClr val="FF0000"/>
                </a:solidFill>
              </a:rPr>
              <a:t>3.8 Administering Projects</a:t>
            </a:r>
          </a:p>
          <a:p>
            <a:pPr marL="457200" lvl="1" indent="0">
              <a:buNone/>
            </a:pPr>
            <a:r>
              <a:rPr lang="en-US" sz="3600" dirty="0" smtClean="0"/>
              <a:t>3.8.1 notifying applicant</a:t>
            </a:r>
          </a:p>
          <a:p>
            <a:pPr marL="457200" lvl="1" indent="0">
              <a:buNone/>
            </a:pPr>
            <a:r>
              <a:rPr lang="en-US" sz="3600" dirty="0" smtClean="0"/>
              <a:t>3.8.2 pre-app site visit</a:t>
            </a:r>
          </a:p>
          <a:p>
            <a:pPr marL="457200" lvl="1" indent="0">
              <a:buNone/>
            </a:pPr>
            <a:r>
              <a:rPr lang="en-US" sz="3600" dirty="0" smtClean="0"/>
              <a:t>3.8.3 receiving applications</a:t>
            </a:r>
          </a:p>
          <a:p>
            <a:pPr marL="457200" lvl="1" indent="0">
              <a:buNone/>
            </a:pPr>
            <a:r>
              <a:rPr lang="en-US" sz="3600" dirty="0" smtClean="0"/>
              <a:t>3.8.4 contracting</a:t>
            </a:r>
          </a:p>
          <a:p>
            <a:pPr marL="457200" lvl="1" indent="0">
              <a:buNone/>
            </a:pPr>
            <a:r>
              <a:rPr lang="en-US" sz="3600" dirty="0" smtClean="0"/>
              <a:t>3.8.5 pre-project logistics</a:t>
            </a:r>
          </a:p>
          <a:p>
            <a:pPr marL="457200" lvl="1" indent="0">
              <a:buNone/>
            </a:pPr>
            <a:r>
              <a:rPr lang="en-US" sz="3600" dirty="0" smtClean="0"/>
              <a:t>3.8.6 project oversight</a:t>
            </a:r>
          </a:p>
          <a:p>
            <a:pPr marL="457200" lvl="1" indent="0">
              <a:buNone/>
            </a:pPr>
            <a:r>
              <a:rPr lang="en-US" sz="3600" dirty="0" smtClean="0"/>
              <a:t>3.8.7 project completion/ closeout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55670402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3.8.1 Notifying applicants</a:t>
            </a:r>
          </a:p>
        </p:txBody>
      </p:sp>
      <p:sp>
        <p:nvSpPr>
          <p:cNvPr id="3" name="Subtitle 2"/>
          <p:cNvSpPr>
            <a:spLocks noGrp="1"/>
          </p:cNvSpPr>
          <p:nvPr>
            <p:ph type="subTitle" idx="1"/>
          </p:nvPr>
        </p:nvSpPr>
        <p:spPr/>
        <p:txBody>
          <a:bodyPr/>
          <a:lstStyle/>
          <a:p>
            <a:pPr marL="0" lvl="0" indent="0">
              <a:buNone/>
            </a:pPr>
            <a:r>
              <a:rPr lang="en-US" sz="3200" b="1" u="sng" kern="1200" dirty="0" smtClean="0">
                <a:solidFill>
                  <a:schemeClr val="tx1"/>
                </a:solidFill>
                <a:effectLst/>
                <a:latin typeface="+mn-lt"/>
                <a:ea typeface="+mn-ea"/>
                <a:cs typeface="+mn-cs"/>
              </a:rPr>
              <a:t>Notifying Applicants</a:t>
            </a:r>
          </a:p>
          <a:p>
            <a:pPr lvl="0"/>
            <a:r>
              <a:rPr lang="en-US" sz="3200" kern="1200" dirty="0" smtClean="0">
                <a:solidFill>
                  <a:schemeClr val="tx1"/>
                </a:solidFill>
                <a:effectLst/>
                <a:latin typeface="+mn-lt"/>
                <a:ea typeface="+mn-ea"/>
                <a:cs typeface="+mn-cs"/>
              </a:rPr>
              <a:t>Districts must inform all potential applicants of funding availability (equal access).</a:t>
            </a:r>
          </a:p>
          <a:p>
            <a:pPr lvl="0"/>
            <a:r>
              <a:rPr lang="en-US" dirty="0" smtClean="0"/>
              <a:t>QAB equal access policy.</a:t>
            </a:r>
            <a:endParaRPr lang="en-US" sz="3200" kern="1200" dirty="0" smtClean="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97040374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3.8.2 Pre-Application site visit</a:t>
            </a:r>
          </a:p>
        </p:txBody>
      </p:sp>
      <p:sp>
        <p:nvSpPr>
          <p:cNvPr id="3" name="Subtitle 2"/>
          <p:cNvSpPr>
            <a:spLocks noGrp="1"/>
          </p:cNvSpPr>
          <p:nvPr>
            <p:ph type="subTitle" idx="1"/>
          </p:nvPr>
        </p:nvSpPr>
        <p:spPr/>
        <p:txBody>
          <a:bodyPr/>
          <a:lstStyle/>
          <a:p>
            <a:pPr marL="0" lvl="0" indent="0">
              <a:buNone/>
            </a:pPr>
            <a:r>
              <a:rPr lang="en-US" sz="3200" b="1" u="sng" kern="1200" dirty="0" smtClean="0">
                <a:effectLst/>
                <a:latin typeface="+mn-lt"/>
                <a:ea typeface="+mn-ea"/>
                <a:cs typeface="+mn-cs"/>
              </a:rPr>
              <a:t>Pre-app site visit</a:t>
            </a:r>
          </a:p>
          <a:p>
            <a:pPr lvl="0"/>
            <a:r>
              <a:rPr lang="en-US" sz="3200" kern="1200" dirty="0" smtClean="0">
                <a:solidFill>
                  <a:srgbClr val="FF0000"/>
                </a:solidFill>
                <a:effectLst/>
                <a:latin typeface="+mn-lt"/>
                <a:ea typeface="+mn-ea"/>
                <a:cs typeface="+mn-cs"/>
              </a:rPr>
              <a:t>Districts should meet with potential applicants on site </a:t>
            </a:r>
            <a:r>
              <a:rPr lang="en-US" sz="3200" u="sng" kern="1200" dirty="0" smtClean="0">
                <a:solidFill>
                  <a:srgbClr val="FF0000"/>
                </a:solidFill>
                <a:effectLst/>
                <a:latin typeface="+mn-lt"/>
                <a:ea typeface="+mn-ea"/>
                <a:cs typeface="+mn-cs"/>
              </a:rPr>
              <a:t>BEFORE</a:t>
            </a:r>
            <a:r>
              <a:rPr lang="en-US" sz="3200" kern="1200" dirty="0" smtClean="0">
                <a:solidFill>
                  <a:srgbClr val="FF0000"/>
                </a:solidFill>
                <a:effectLst/>
                <a:latin typeface="+mn-lt"/>
                <a:ea typeface="+mn-ea"/>
                <a:cs typeface="+mn-cs"/>
              </a:rPr>
              <a:t> an application is submitted</a:t>
            </a:r>
          </a:p>
          <a:p>
            <a:pPr lvl="0"/>
            <a:r>
              <a:rPr lang="en-US" sz="3200" kern="1200" dirty="0" smtClean="0">
                <a:solidFill>
                  <a:schemeClr val="tx1"/>
                </a:solidFill>
                <a:effectLst/>
                <a:latin typeface="+mn-lt"/>
                <a:ea typeface="+mn-ea"/>
                <a:cs typeface="+mn-cs"/>
              </a:rPr>
              <a:t>Early discussion of potential problems (permitting, funding availability, </a:t>
            </a:r>
            <a:r>
              <a:rPr lang="en-US" sz="3200" kern="1200" dirty="0" err="1" smtClean="0">
                <a:solidFill>
                  <a:schemeClr val="tx1"/>
                </a:solidFill>
                <a:effectLst/>
                <a:latin typeface="+mn-lt"/>
                <a:ea typeface="+mn-ea"/>
                <a:cs typeface="+mn-cs"/>
              </a:rPr>
              <a:t>etc</a:t>
            </a:r>
            <a:r>
              <a:rPr lang="en-US" sz="3200" kern="1200" dirty="0" smtClean="0">
                <a:solidFill>
                  <a:schemeClr val="tx1"/>
                </a:solidFill>
                <a:effectLst/>
                <a:latin typeface="+mn-lt"/>
                <a:ea typeface="+mn-ea"/>
                <a:cs typeface="+mn-cs"/>
              </a:rPr>
              <a:t>)</a:t>
            </a:r>
          </a:p>
          <a:p>
            <a:pPr lvl="0"/>
            <a:r>
              <a:rPr lang="en-US" sz="3200" kern="1200" dirty="0" smtClean="0">
                <a:solidFill>
                  <a:schemeClr val="tx1"/>
                </a:solidFill>
                <a:effectLst/>
                <a:latin typeface="+mn-lt"/>
                <a:ea typeface="+mn-ea"/>
                <a:cs typeface="+mn-cs"/>
              </a:rPr>
              <a:t>Best interest of both parties.</a:t>
            </a:r>
          </a:p>
          <a:p>
            <a:pPr lvl="0"/>
            <a:r>
              <a:rPr lang="en-US" dirty="0" smtClean="0"/>
              <a:t>Look at potential landowner or off-ROW issues</a:t>
            </a:r>
            <a:endParaRPr lang="en-US" sz="3200" kern="1200" dirty="0" smtClean="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9831159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 CD Role</a:t>
            </a:r>
            <a:endParaRPr lang="en-US" dirty="0"/>
          </a:p>
        </p:txBody>
      </p:sp>
      <p:sp>
        <p:nvSpPr>
          <p:cNvPr id="3" name="Subtitle 2"/>
          <p:cNvSpPr>
            <a:spLocks noGrp="1"/>
          </p:cNvSpPr>
          <p:nvPr>
            <p:ph type="subTitle" idx="1"/>
          </p:nvPr>
        </p:nvSpPr>
        <p:spPr/>
        <p:txBody>
          <a:bodyPr>
            <a:normAutofit/>
          </a:bodyPr>
          <a:lstStyle/>
          <a:p>
            <a:r>
              <a:rPr lang="en-US" sz="4800" b="1" u="sng" baseline="0" dirty="0" smtClean="0">
                <a:solidFill>
                  <a:srgbClr val="FF0000"/>
                </a:solidFill>
              </a:rPr>
              <a:t>3.8 Administering Projects</a:t>
            </a:r>
          </a:p>
          <a:p>
            <a:pPr marL="457200" lvl="1" indent="0">
              <a:buNone/>
            </a:pPr>
            <a:r>
              <a:rPr lang="en-US" sz="3600" dirty="0" smtClean="0">
                <a:solidFill>
                  <a:schemeClr val="bg1">
                    <a:lumMod val="50000"/>
                  </a:schemeClr>
                </a:solidFill>
              </a:rPr>
              <a:t>3.8.1 notifying applicant</a:t>
            </a:r>
          </a:p>
          <a:p>
            <a:pPr marL="457200" lvl="1" indent="0">
              <a:buNone/>
            </a:pPr>
            <a:r>
              <a:rPr lang="en-US" sz="3600" dirty="0" smtClean="0">
                <a:solidFill>
                  <a:schemeClr val="bg1">
                    <a:lumMod val="50000"/>
                  </a:schemeClr>
                </a:solidFill>
              </a:rPr>
              <a:t>3.8.2 pre-app site visit</a:t>
            </a:r>
          </a:p>
          <a:p>
            <a:pPr marL="457200" lvl="1" indent="0">
              <a:buNone/>
            </a:pPr>
            <a:r>
              <a:rPr lang="en-US" sz="3600" b="1" dirty="0" smtClean="0">
                <a:solidFill>
                  <a:srgbClr val="FF0000"/>
                </a:solidFill>
              </a:rPr>
              <a:t>3.8.3 receiving applications</a:t>
            </a:r>
          </a:p>
          <a:p>
            <a:pPr marL="457200" lvl="1" indent="0">
              <a:buNone/>
            </a:pPr>
            <a:r>
              <a:rPr lang="en-US" sz="3600" dirty="0" smtClean="0"/>
              <a:t>3.8.4 contracting</a:t>
            </a:r>
          </a:p>
          <a:p>
            <a:pPr marL="457200" lvl="1" indent="0">
              <a:buNone/>
            </a:pPr>
            <a:r>
              <a:rPr lang="en-US" sz="3600" dirty="0" smtClean="0"/>
              <a:t>3.8.5 pre-project logistics</a:t>
            </a:r>
          </a:p>
          <a:p>
            <a:pPr marL="457200" lvl="1" indent="0">
              <a:buNone/>
            </a:pPr>
            <a:r>
              <a:rPr lang="en-US" sz="3600" dirty="0" smtClean="0"/>
              <a:t>3.8.6 project oversight</a:t>
            </a:r>
          </a:p>
          <a:p>
            <a:pPr marL="457200" lvl="1" indent="0">
              <a:buNone/>
            </a:pPr>
            <a:r>
              <a:rPr lang="en-US" sz="3600" dirty="0" smtClean="0"/>
              <a:t>3.8.7 project completion/ closeout</a:t>
            </a: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15584298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600" b="1" kern="1200" dirty="0" smtClean="0">
                <a:solidFill>
                  <a:schemeClr val="tx1"/>
                </a:solidFill>
                <a:effectLst/>
                <a:latin typeface="+mj-lt"/>
                <a:ea typeface="+mj-ea"/>
                <a:cs typeface="+mj-cs"/>
              </a:rPr>
              <a:t>3.8.3 Receiving Grant Applications 1/2</a:t>
            </a:r>
          </a:p>
        </p:txBody>
      </p:sp>
      <p:sp>
        <p:nvSpPr>
          <p:cNvPr id="3" name="Subtitle 2"/>
          <p:cNvSpPr>
            <a:spLocks noGrp="1"/>
          </p:cNvSpPr>
          <p:nvPr>
            <p:ph type="subTitle" idx="1"/>
          </p:nvPr>
        </p:nvSpPr>
        <p:spPr/>
        <p:txBody>
          <a:bodyPr>
            <a:normAutofit/>
          </a:bodyPr>
          <a:lstStyle/>
          <a:p>
            <a:pPr marL="0" marR="0" lvl="0" indent="0" algn="l" defTabSz="914400" rtl="0" eaLnBrk="1" fontAlgn="auto" latinLnBrk="0" hangingPunct="1">
              <a:lnSpc>
                <a:spcPct val="100000"/>
              </a:lnSpc>
              <a:spcBef>
                <a:spcPct val="20000"/>
              </a:spcBef>
              <a:spcAft>
                <a:spcPts val="0"/>
              </a:spcAft>
              <a:buClrTx/>
              <a:buSzTx/>
              <a:buNone/>
              <a:tabLst/>
              <a:defRPr/>
            </a:pPr>
            <a:r>
              <a:rPr lang="en-US" sz="3200" b="1" u="sng" kern="1200" dirty="0" smtClean="0">
                <a:solidFill>
                  <a:schemeClr val="tx1"/>
                </a:solidFill>
                <a:effectLst/>
                <a:latin typeface="+mn-lt"/>
                <a:ea typeface="+mn-ea"/>
                <a:cs typeface="+mn-cs"/>
              </a:rPr>
              <a:t>Receiving Grant Apps: Timeline</a:t>
            </a:r>
            <a:endParaRPr lang="en-US" sz="3200" kern="1200" dirty="0" smtClean="0">
              <a:solidFill>
                <a:schemeClr val="tx1"/>
              </a:solidFill>
              <a:effectLst/>
              <a:latin typeface="+mn-lt"/>
              <a:ea typeface="+mn-ea"/>
              <a:cs typeface="+mn-cs"/>
            </a:endParaRP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smtClean="0">
                <a:solidFill>
                  <a:schemeClr val="tx1"/>
                </a:solidFill>
                <a:effectLst/>
              </a:rPr>
              <a:t>Receive Applications</a:t>
            </a: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smtClean="0">
                <a:solidFill>
                  <a:schemeClr val="tx1"/>
                </a:solidFill>
                <a:effectLst/>
              </a:rPr>
              <a:t>Work with applicants to revise if needed.</a:t>
            </a:r>
            <a:endParaRPr lang="en-US" sz="3200" dirty="0" smtClean="0">
              <a:effectLst/>
            </a:endParaRP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smtClean="0">
                <a:solidFill>
                  <a:schemeClr val="tx1"/>
                </a:solidFill>
                <a:effectLst/>
              </a:rPr>
              <a:t>Review for completeness and accuracy.</a:t>
            </a:r>
            <a:endParaRPr lang="en-US" sz="3200" dirty="0" smtClean="0">
              <a:effectLst/>
            </a:endParaRP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smtClean="0">
                <a:solidFill>
                  <a:schemeClr val="tx1"/>
                </a:solidFill>
                <a:effectLst/>
              </a:rPr>
              <a:t>All of the completed applications get forwarded to </a:t>
            </a:r>
            <a:r>
              <a:rPr lang="en-US" sz="3200" b="1" u="sng" kern="1200" dirty="0" smtClean="0">
                <a:solidFill>
                  <a:schemeClr val="tx1"/>
                </a:solidFill>
                <a:effectLst/>
              </a:rPr>
              <a:t>QAB</a:t>
            </a:r>
            <a:r>
              <a:rPr lang="en-US" sz="3200" kern="1200" dirty="0" smtClean="0">
                <a:solidFill>
                  <a:schemeClr val="tx1"/>
                </a:solidFill>
                <a:effectLst/>
              </a:rPr>
              <a:t> for review and ranking.</a:t>
            </a: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smtClean="0">
                <a:solidFill>
                  <a:schemeClr val="tx1"/>
                </a:solidFill>
                <a:effectLst/>
              </a:rPr>
              <a:t>QAB recommendations taken to District</a:t>
            </a:r>
            <a:r>
              <a:rPr lang="en-US" sz="3200" kern="1200" baseline="0" dirty="0" smtClean="0">
                <a:solidFill>
                  <a:schemeClr val="tx1"/>
                </a:solidFill>
                <a:effectLst/>
              </a:rPr>
              <a:t> Board for action</a:t>
            </a:r>
          </a:p>
          <a:p>
            <a:pPr marL="742950" marR="0" lvl="1"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baseline="0" dirty="0" smtClean="0">
                <a:solidFill>
                  <a:schemeClr val="tx1"/>
                </a:solidFill>
                <a:effectLst/>
              </a:rPr>
              <a:t>Contract can then be made with grant recipient.</a:t>
            </a:r>
            <a:endParaRPr lang="en-US" sz="3200" dirty="0" smtClean="0">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206597534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400" kern="1200" dirty="0" smtClean="0">
                <a:solidFill>
                  <a:schemeClr val="tx1"/>
                </a:solidFill>
                <a:effectLst/>
                <a:latin typeface="+mn-lt"/>
                <a:ea typeface="+mn-ea"/>
                <a:cs typeface="+mn-cs"/>
              </a:rPr>
              <a:t>3.8.3 Receiving Grant Applications 2/2</a:t>
            </a:r>
            <a:endParaRPr lang="en-US" sz="2000" dirty="0"/>
          </a:p>
        </p:txBody>
      </p:sp>
      <p:sp>
        <p:nvSpPr>
          <p:cNvPr id="3" name="Subtitle 2"/>
          <p:cNvSpPr>
            <a:spLocks noGrp="1"/>
          </p:cNvSpPr>
          <p:nvPr>
            <p:ph type="subTitle" idx="1"/>
          </p:nvPr>
        </p:nvSpPr>
        <p:spPr/>
        <p:txBody>
          <a:bodyPr>
            <a:normAutofit/>
          </a:bodyPr>
          <a:lstStyle/>
          <a:p>
            <a:pPr marL="0" indent="0">
              <a:buNone/>
              <a:defRPr/>
            </a:pPr>
            <a:r>
              <a:rPr lang="en-US" b="1" u="sng" dirty="0"/>
              <a:t>Receiving Grant </a:t>
            </a:r>
            <a:r>
              <a:rPr lang="en-US" b="1" u="sng" dirty="0" smtClean="0"/>
              <a:t>Apps</a:t>
            </a: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sz="3200" kern="1200" dirty="0" smtClean="0">
                <a:solidFill>
                  <a:schemeClr val="tx1"/>
                </a:solidFill>
                <a:effectLst/>
                <a:latin typeface="+mn-lt"/>
                <a:ea typeface="+mn-ea"/>
                <a:cs typeface="+mn-cs"/>
              </a:rPr>
              <a:t>Districts may set application periods, or they may have an open application period</a:t>
            </a:r>
            <a:endParaRPr lang="en-US" sz="3200" dirty="0" smtClean="0">
              <a:effectLst/>
            </a:endParaRPr>
          </a:p>
          <a:p>
            <a:pPr lvl="0"/>
            <a:r>
              <a:rPr lang="en-US" sz="3200" kern="1200" dirty="0" smtClean="0">
                <a:solidFill>
                  <a:srgbClr val="FF0000"/>
                </a:solidFill>
                <a:effectLst/>
                <a:latin typeface="+mn-lt"/>
                <a:ea typeface="+mn-ea"/>
                <a:cs typeface="+mn-cs"/>
              </a:rPr>
              <a:t>One page application</a:t>
            </a:r>
            <a:endParaRPr lang="en-US" sz="4400" kern="1200" dirty="0" smtClean="0">
              <a:solidFill>
                <a:srgbClr val="FF0000"/>
              </a:solidFill>
              <a:effectLst/>
              <a:latin typeface="+mn-lt"/>
              <a:ea typeface="+mn-ea"/>
              <a:cs typeface="+mn-cs"/>
            </a:endParaRPr>
          </a:p>
          <a:p>
            <a:pPr lvl="0"/>
            <a:r>
              <a:rPr lang="en-US" sz="3200" kern="1200" dirty="0" smtClean="0">
                <a:solidFill>
                  <a:schemeClr val="tx1"/>
                </a:solidFill>
                <a:effectLst/>
                <a:latin typeface="+mn-lt"/>
                <a:ea typeface="+mn-ea"/>
                <a:cs typeface="+mn-cs"/>
              </a:rPr>
              <a:t>Districts may develop their own policy  for unfunded applications</a:t>
            </a:r>
            <a:endParaRPr lang="en-US" sz="44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Disapprove</a:t>
            </a:r>
            <a:endParaRPr lang="en-US" sz="40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Retain</a:t>
            </a:r>
            <a:endParaRPr lang="en-US" sz="4000" kern="1200" dirty="0" smtClean="0">
              <a:solidFill>
                <a:schemeClr val="tx1"/>
              </a:solidFill>
              <a:effectLst/>
              <a:latin typeface="+mn-lt"/>
              <a:ea typeface="+mn-ea"/>
              <a:cs typeface="+mn-cs"/>
            </a:endParaRPr>
          </a:p>
          <a:p>
            <a:pPr lvl="1"/>
            <a:r>
              <a:rPr lang="en-US" sz="2800" kern="1200" dirty="0" smtClean="0">
                <a:solidFill>
                  <a:schemeClr val="tx1"/>
                </a:solidFill>
                <a:effectLst/>
                <a:latin typeface="+mn-lt"/>
                <a:ea typeface="+mn-ea"/>
                <a:cs typeface="+mn-cs"/>
              </a:rPr>
              <a:t>Resubmit</a:t>
            </a:r>
            <a:endParaRPr lang="en-US" sz="4000" kern="1200" dirty="0" smtClean="0">
              <a:solidFill>
                <a:schemeClr val="tx1"/>
              </a:solidFill>
              <a:effectLst/>
              <a:latin typeface="+mn-lt"/>
              <a:ea typeface="+mn-ea"/>
              <a:cs typeface="+mn-cs"/>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258634536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smtClean="0"/>
              <a:t>Grant </a:t>
            </a:r>
            <a:r>
              <a:rPr lang="en-US" dirty="0"/>
              <a:t>App, Work plan, Instructions</a:t>
            </a:r>
            <a:endParaRPr lang="en-US" sz="2600" b="0" kern="1200" dirty="0" smtClean="0">
              <a:solidFill>
                <a:schemeClr val="tx1"/>
              </a:solidFill>
              <a:effectLst/>
              <a:latin typeface="+mj-lt"/>
              <a:ea typeface="+mj-ea"/>
              <a:cs typeface="+mj-cs"/>
            </a:endParaRPr>
          </a:p>
        </p:txBody>
      </p:sp>
      <p:sp>
        <p:nvSpPr>
          <p:cNvPr id="3" name="Subtitle 2"/>
          <p:cNvSpPr>
            <a:spLocks noGrp="1"/>
          </p:cNvSpPr>
          <p:nvPr>
            <p:ph type="subTitle" idx="1"/>
          </p:nvPr>
        </p:nvSpPr>
        <p:spPr>
          <a:xfrm>
            <a:off x="381000" y="685800"/>
            <a:ext cx="8229600" cy="5791200"/>
          </a:xfrm>
        </p:spPr>
        <p:txBody>
          <a:bodyPr/>
          <a:lstStyle/>
          <a:p>
            <a:pPr marL="0" indent="0">
              <a:buNone/>
            </a:pPr>
            <a:r>
              <a:rPr lang="en-US" b="1" u="sng" dirty="0" smtClean="0">
                <a:ea typeface="Times New Roman"/>
              </a:rPr>
              <a:t>Grant app and forms used to apply to CD</a:t>
            </a:r>
          </a:p>
          <a:p>
            <a:r>
              <a:rPr lang="en-US" b="1" dirty="0" smtClean="0">
                <a:solidFill>
                  <a:srgbClr val="FF0000"/>
                </a:solidFill>
                <a:ea typeface="Times New Roman"/>
              </a:rPr>
              <a:t>Revised</a:t>
            </a:r>
            <a:r>
              <a:rPr lang="en-US" b="1" dirty="0" smtClean="0">
                <a:ea typeface="Times New Roman"/>
              </a:rPr>
              <a:t> project-specific Grant Application</a:t>
            </a:r>
          </a:p>
          <a:p>
            <a:r>
              <a:rPr lang="en-US" b="1" dirty="0" smtClean="0">
                <a:solidFill>
                  <a:srgbClr val="FF0000"/>
                </a:solidFill>
                <a:ea typeface="Times New Roman"/>
              </a:rPr>
              <a:t>NEW</a:t>
            </a:r>
            <a:r>
              <a:rPr lang="en-US" b="1" dirty="0" smtClean="0">
                <a:ea typeface="Times New Roman"/>
              </a:rPr>
              <a:t> </a:t>
            </a:r>
            <a:r>
              <a:rPr lang="en-US" b="1" u="sng" dirty="0" smtClean="0">
                <a:ea typeface="Times New Roman"/>
              </a:rPr>
              <a:t>optional</a:t>
            </a:r>
            <a:r>
              <a:rPr lang="en-US" b="1" dirty="0" smtClean="0">
                <a:ea typeface="Times New Roman"/>
              </a:rPr>
              <a:t> cost summary forms</a:t>
            </a:r>
          </a:p>
          <a:p>
            <a:r>
              <a:rPr lang="en-US" b="1" dirty="0" smtClean="0">
                <a:solidFill>
                  <a:srgbClr val="FF0000"/>
                </a:solidFill>
                <a:ea typeface="Times New Roman"/>
              </a:rPr>
              <a:t>Revised</a:t>
            </a:r>
            <a:r>
              <a:rPr lang="en-US" b="1" dirty="0" smtClean="0">
                <a:ea typeface="Times New Roman"/>
              </a:rPr>
              <a:t> Project Sketch (back of grant app)</a:t>
            </a:r>
          </a:p>
          <a:p>
            <a:r>
              <a:rPr lang="en-US" b="1" dirty="0" smtClean="0">
                <a:solidFill>
                  <a:srgbClr val="FF0000"/>
                </a:solidFill>
                <a:ea typeface="Times New Roman"/>
              </a:rPr>
              <a:t>New</a:t>
            </a:r>
            <a:r>
              <a:rPr lang="en-US" b="1" dirty="0" smtClean="0">
                <a:ea typeface="Times New Roman"/>
              </a:rPr>
              <a:t> Instructions for all forms</a:t>
            </a:r>
          </a:p>
          <a:p>
            <a:pPr marL="0" indent="0">
              <a:buNone/>
            </a:pPr>
            <a:endParaRPr lang="en-US" dirty="0"/>
          </a:p>
          <a:p>
            <a:endParaRPr lang="en-US" dirty="0" smtClean="0">
              <a:ea typeface="Times New Roman"/>
            </a:endParaRPr>
          </a:p>
          <a:p>
            <a:endParaRPr lang="en-US" dirty="0" smtClean="0">
              <a:ea typeface="Times New Roman"/>
            </a:endParaRPr>
          </a:p>
          <a:p>
            <a:pPr marL="0" indent="0">
              <a:buNone/>
            </a:pPr>
            <a:endParaRPr lang="en-US" i="1" dirty="0" smtClean="0">
              <a:ea typeface="Times New Roman"/>
            </a:endParaRPr>
          </a:p>
          <a:p>
            <a:pPr marL="0" indent="0">
              <a:buNone/>
            </a:pPr>
            <a:endParaRPr lang="en-US" sz="3600" dirty="0">
              <a:ea typeface="Times New Roman"/>
            </a:endParaRPr>
          </a:p>
          <a:p>
            <a:pPr marL="0" lvl="0" indent="0">
              <a:buNone/>
            </a:pPr>
            <a:endParaRPr lang="en-US" sz="3200" b="1" u="sng" kern="1200" dirty="0" smtClean="0">
              <a:solidFill>
                <a:schemeClr val="tx1"/>
              </a:solidFill>
              <a:effectLst/>
            </a:endParaRPr>
          </a:p>
        </p:txBody>
      </p:sp>
      <p:sp>
        <p:nvSpPr>
          <p:cNvPr id="4" name="Title 1"/>
          <p:cNvSpPr txBox="1">
            <a:spLocks/>
          </p:cNvSpPr>
          <p:nvPr/>
        </p:nvSpPr>
        <p:spPr>
          <a:xfrm>
            <a:off x="76200" y="-11575"/>
            <a:ext cx="32766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600" b="1" kern="1200">
                <a:solidFill>
                  <a:schemeClr val="tx1"/>
                </a:solidFill>
                <a:latin typeface="+mj-lt"/>
                <a:ea typeface="+mj-ea"/>
                <a:cs typeface="+mj-cs"/>
              </a:defRPr>
            </a:lvl1pPr>
          </a:lstStyle>
          <a:p>
            <a:pPr algn="l"/>
            <a:r>
              <a:rPr lang="en-US" dirty="0" smtClean="0">
                <a:solidFill>
                  <a:srgbClr val="FFFFCC"/>
                </a:solidFill>
              </a:rPr>
              <a:t>Chap 3. CD Role</a:t>
            </a:r>
            <a:endParaRPr lang="en-US" dirty="0">
              <a:solidFill>
                <a:srgbClr val="FFFFCC"/>
              </a:solidFill>
            </a:endParaRPr>
          </a:p>
        </p:txBody>
      </p:sp>
    </p:spTree>
    <p:extLst>
      <p:ext uri="{BB962C8B-B14F-4D97-AF65-F5344CB8AC3E}">
        <p14:creationId xmlns:p14="http://schemas.microsoft.com/office/powerpoint/2010/main" val="38273491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3946</TotalTime>
  <Words>9272</Words>
  <Application>Microsoft Office PowerPoint</Application>
  <PresentationFormat>On-screen Show (4:3)</PresentationFormat>
  <Paragraphs>2181</Paragraphs>
  <Slides>221</Slides>
  <Notes>221</Notes>
  <HiddenSlides>0</HiddenSlides>
  <MMClips>0</MMClips>
  <ScaleCrop>false</ScaleCrop>
  <HeadingPairs>
    <vt:vector size="4" baseType="variant">
      <vt:variant>
        <vt:lpstr>Theme</vt:lpstr>
      </vt:variant>
      <vt:variant>
        <vt:i4>2</vt:i4>
      </vt:variant>
      <vt:variant>
        <vt:lpstr>Slide Titles</vt:lpstr>
      </vt:variant>
      <vt:variant>
        <vt:i4>221</vt:i4>
      </vt:variant>
    </vt:vector>
  </HeadingPairs>
  <TitlesOfParts>
    <vt:vector size="223" baseType="lpstr">
      <vt:lpstr>Office Theme</vt:lpstr>
      <vt:lpstr>2_Office Theme</vt:lpstr>
      <vt:lpstr>PowerPoint Presentation</vt:lpstr>
      <vt:lpstr>Administrative Training</vt:lpstr>
      <vt:lpstr>Administrative Training</vt:lpstr>
      <vt:lpstr>Funny Slide</vt:lpstr>
      <vt:lpstr>Administrative Training</vt:lpstr>
      <vt:lpstr>Administrative Training</vt:lpstr>
      <vt:lpstr>Administrative Training</vt:lpstr>
      <vt:lpstr>Administrative Training</vt:lpstr>
      <vt:lpstr>Administrative Training</vt:lpstr>
      <vt:lpstr>Administrative Training</vt:lpstr>
      <vt:lpstr>Administrative Manual</vt:lpstr>
      <vt:lpstr>Administrative Manual</vt:lpstr>
      <vt:lpstr>Administrative Manual</vt:lpstr>
      <vt:lpstr>Administrative Manual</vt:lpstr>
      <vt:lpstr>Administrative Manual</vt:lpstr>
      <vt:lpstr>Administrative Manual</vt:lpstr>
      <vt:lpstr>Administrative Manual</vt:lpstr>
      <vt:lpstr>Administrative Manual</vt:lpstr>
      <vt:lpstr>Administrative Manual</vt:lpstr>
      <vt:lpstr>Administrative Manual</vt:lpstr>
      <vt:lpstr>PowerPoint Presentation</vt:lpstr>
      <vt:lpstr>Administrative Manual</vt:lpstr>
      <vt:lpstr>Introduction</vt:lpstr>
      <vt:lpstr>Introduction</vt:lpstr>
      <vt:lpstr>Administrative Manual</vt:lpstr>
      <vt:lpstr>2) State Conservation Commission</vt:lpstr>
      <vt:lpstr>2) State Conservation Commission</vt:lpstr>
      <vt:lpstr>2) State Conservation Commission</vt:lpstr>
      <vt:lpstr>Administrative Manual</vt:lpstr>
      <vt:lpstr>3) Conservation District Role</vt:lpstr>
      <vt:lpstr>3) CD Role</vt:lpstr>
      <vt:lpstr>Funny Slide</vt:lpstr>
      <vt:lpstr>3) CD Role</vt:lpstr>
      <vt:lpstr>3.3 Receiving Funds from SCC</vt:lpstr>
      <vt:lpstr>2.2.3 Allocations</vt:lpstr>
      <vt:lpstr>3.3.2-3: Advanced Working Capital</vt:lpstr>
      <vt:lpstr>Allocation Worksheet</vt:lpstr>
      <vt:lpstr>Replenishment</vt:lpstr>
      <vt:lpstr>Replenishment</vt:lpstr>
      <vt:lpstr>Replenishment</vt:lpstr>
      <vt:lpstr>Replenishment</vt:lpstr>
      <vt:lpstr>3.3.4: Spending Requirements</vt:lpstr>
      <vt:lpstr>Funny Slide</vt:lpstr>
      <vt:lpstr>3) CD Role</vt:lpstr>
      <vt:lpstr>3.4.1: Separate Accounting</vt:lpstr>
      <vt:lpstr>3.4.2-4 CD Spending Categories</vt:lpstr>
      <vt:lpstr>3.4.2: Administrative Funds</vt:lpstr>
      <vt:lpstr>3.4.3 Education Funds</vt:lpstr>
      <vt:lpstr>3.4.4: Project Funds</vt:lpstr>
      <vt:lpstr>3.4.5: Interest Funds</vt:lpstr>
      <vt:lpstr>3.4.6 Demonstration projects</vt:lpstr>
      <vt:lpstr>3.4.6 Demonstration projects</vt:lpstr>
      <vt:lpstr>3) CD Role</vt:lpstr>
      <vt:lpstr>3.5.1-2 Providing funds to grant recipients</vt:lpstr>
      <vt:lpstr>Funny Slide</vt:lpstr>
      <vt:lpstr>3) CD Role</vt:lpstr>
      <vt:lpstr>3.6.1  ESM Training</vt:lpstr>
      <vt:lpstr>3.6.2 Administrative training</vt:lpstr>
      <vt:lpstr>3.6.3 Annual Maintenance Workshop</vt:lpstr>
      <vt:lpstr>3.6.5 Technical Assists</vt:lpstr>
      <vt:lpstr>Other Documentation</vt:lpstr>
      <vt:lpstr>Funny Slide</vt:lpstr>
      <vt:lpstr>3) CD Role</vt:lpstr>
      <vt:lpstr>3.7.1 Eligible Applicants</vt:lpstr>
      <vt:lpstr>3.7.1 Eligible Applicants</vt:lpstr>
      <vt:lpstr>3.7.2 Eligible Roads</vt:lpstr>
      <vt:lpstr>3.7.3 Eligible Projects</vt:lpstr>
      <vt:lpstr>3.7.4 Eligible Project Expenses</vt:lpstr>
      <vt:lpstr>3.7.4 Eligible Expenses - Materials.</vt:lpstr>
      <vt:lpstr>3.7.4 Eligible Expenses - Equipment</vt:lpstr>
      <vt:lpstr>Funny Slide</vt:lpstr>
      <vt:lpstr>3.7.4 Eligible Expenses - Labor</vt:lpstr>
      <vt:lpstr>3.7.4 Eligible Expenses - Labor</vt:lpstr>
      <vt:lpstr>3.7.4.2  Contractor Costs</vt:lpstr>
      <vt:lpstr>3.7.4.2  Contractor Costs</vt:lpstr>
      <vt:lpstr>3.7.4.2  Contractor Costs</vt:lpstr>
      <vt:lpstr>3.7.4.2  Contractor Costs</vt:lpstr>
      <vt:lpstr>3.7.4.2  Contractor Costs</vt:lpstr>
      <vt:lpstr>3.7.4.2  Contractor Costs</vt:lpstr>
      <vt:lpstr>3.7.4.2  Contractor Costs</vt:lpstr>
      <vt:lpstr>3.7.4.2  Contractor Costs</vt:lpstr>
      <vt:lpstr>3.7.4.3  Engineering and Permitting Costs</vt:lpstr>
      <vt:lpstr>Funny Slide</vt:lpstr>
      <vt:lpstr>3.7.4.4  Working off the Right of way</vt:lpstr>
      <vt:lpstr>3.7.4.4  Working off the Right of way</vt:lpstr>
      <vt:lpstr>3.7.4.4  Working off the Right of way</vt:lpstr>
      <vt:lpstr>3.7.4.4  Working off the Right of way</vt:lpstr>
      <vt:lpstr>3.7.4.4  Working off the Right of way</vt:lpstr>
      <vt:lpstr>PowerPoint Presentation</vt:lpstr>
      <vt:lpstr>3.7.4.5 Combined Funds</vt:lpstr>
      <vt:lpstr>3.7.4.5 Combined Funds</vt:lpstr>
      <vt:lpstr>3) CD Role</vt:lpstr>
      <vt:lpstr>3) CD Role</vt:lpstr>
      <vt:lpstr>3.8.1 Notifying applicants</vt:lpstr>
      <vt:lpstr>3.8.2 Pre-Application site visit</vt:lpstr>
      <vt:lpstr>3) CD Role</vt:lpstr>
      <vt:lpstr>3.8.3 Receiving Grant Applications 1/2</vt:lpstr>
      <vt:lpstr>3.8.3 Receiving Grant Applications 2/2</vt:lpstr>
      <vt:lpstr>Grant App, Work plan, Instructions</vt:lpstr>
      <vt:lpstr>Grant App, Work plan, Instructions</vt:lpstr>
      <vt:lpstr>Grant App, Work plan, Instructions</vt:lpstr>
      <vt:lpstr>E. Grant App, Work plan, Instructions</vt:lpstr>
      <vt:lpstr>Grant App, Work plan, Instructions</vt:lpstr>
      <vt:lpstr>Grant App, Work plan, Instructions</vt:lpstr>
      <vt:lpstr>Grant App, Work plan, Instructions</vt:lpstr>
      <vt:lpstr>Grant App, Work plan, Instructions</vt:lpstr>
      <vt:lpstr>Grant App, Work plan, Instructions</vt:lpstr>
      <vt:lpstr>Grant App, Work plan, Instructions</vt:lpstr>
      <vt:lpstr>E. Grant App, Work plan, Instructions</vt:lpstr>
      <vt:lpstr>Funny Slide</vt:lpstr>
      <vt:lpstr>3) CD Role</vt:lpstr>
      <vt:lpstr>3.8.4 Contracting</vt:lpstr>
      <vt:lpstr>Contract</vt:lpstr>
      <vt:lpstr>Contract</vt:lpstr>
      <vt:lpstr>Contract</vt:lpstr>
      <vt:lpstr>Contract</vt:lpstr>
      <vt:lpstr>Schedule of Payments</vt:lpstr>
      <vt:lpstr>Contract Amendment</vt:lpstr>
      <vt:lpstr>Contract Amendment</vt:lpstr>
      <vt:lpstr>3.7.4.2  Contractor Costs</vt:lpstr>
      <vt:lpstr>Contract Amendment</vt:lpstr>
      <vt:lpstr>3) CD Role</vt:lpstr>
      <vt:lpstr>3.8.5 Pre-project logistics</vt:lpstr>
      <vt:lpstr>3.8.5 Pre-project logistics</vt:lpstr>
      <vt:lpstr>3) CD Role</vt:lpstr>
      <vt:lpstr>3.8.6 Project Oversight</vt:lpstr>
      <vt:lpstr>3.8.6 Project Oversight</vt:lpstr>
      <vt:lpstr>Funny Slide</vt:lpstr>
      <vt:lpstr>3) CD Role</vt:lpstr>
      <vt:lpstr>3.8.8 Project Completion</vt:lpstr>
      <vt:lpstr>3.8.8 Project Completion</vt:lpstr>
      <vt:lpstr>3.8.8 Project Completion</vt:lpstr>
      <vt:lpstr>3.8.8 Project Completion</vt:lpstr>
      <vt:lpstr>3.8.8 Project Completion</vt:lpstr>
      <vt:lpstr>3.8.8 Project Completion</vt:lpstr>
      <vt:lpstr>3.8.8 Project Completion</vt:lpstr>
      <vt:lpstr>3.8.8 Project Completion</vt:lpstr>
      <vt:lpstr>PowerPoint Presentation</vt:lpstr>
      <vt:lpstr>3) CD Role</vt:lpstr>
      <vt:lpstr>3.9 GIS reporting</vt:lpstr>
      <vt:lpstr>3.9 GIS reporting</vt:lpstr>
      <vt:lpstr>3.9 GIS reporting</vt:lpstr>
      <vt:lpstr>3) CD Role</vt:lpstr>
      <vt:lpstr>3.9 GIS reporting</vt:lpstr>
      <vt:lpstr>3.9 GIS reporting</vt:lpstr>
      <vt:lpstr>Funny Slide</vt:lpstr>
      <vt:lpstr>Administrative Manual</vt:lpstr>
      <vt:lpstr>4.0 Quality Assurance Board</vt:lpstr>
      <vt:lpstr>4.0 Quality Assurance Board</vt:lpstr>
      <vt:lpstr>4.0 Quality Assurance Board</vt:lpstr>
      <vt:lpstr>4.0 Quality Assurance Board</vt:lpstr>
      <vt:lpstr>4.1 QAB Composition</vt:lpstr>
      <vt:lpstr>Structure and Purpose</vt:lpstr>
      <vt:lpstr>Structure and Purpose</vt:lpstr>
      <vt:lpstr>4.2 QAB Meetings</vt:lpstr>
      <vt:lpstr>4.2 QAB Meetings</vt:lpstr>
      <vt:lpstr>4.2 QAB Meetings</vt:lpstr>
      <vt:lpstr>4.3 QAB role in projects</vt:lpstr>
      <vt:lpstr>4.3 QAB role in projects</vt:lpstr>
      <vt:lpstr>4.3 QAB role in projects</vt:lpstr>
      <vt:lpstr>4.3 QAB role in projects</vt:lpstr>
      <vt:lpstr>4.3 QAB role in projects</vt:lpstr>
      <vt:lpstr>4.3 QAB role in projects</vt:lpstr>
      <vt:lpstr>Funny Slide</vt:lpstr>
      <vt:lpstr>4.4 QAB Role in Policy</vt:lpstr>
      <vt:lpstr>4.4 QAB Role in Policy</vt:lpstr>
      <vt:lpstr>4.4 QAB Role in Policy</vt:lpstr>
      <vt:lpstr>4.4 QAB Role in Policy</vt:lpstr>
      <vt:lpstr>4.4 QAB Role in Policy</vt:lpstr>
      <vt:lpstr>4.4 QAB Role in Policy</vt:lpstr>
      <vt:lpstr>4.4 QAB Role in Policy</vt:lpstr>
      <vt:lpstr>Funny Slide</vt:lpstr>
      <vt:lpstr>Administrative Manual</vt:lpstr>
      <vt:lpstr>5 Applicant Role</vt:lpstr>
      <vt:lpstr>Administrative Manual</vt:lpstr>
      <vt:lpstr>Center Role</vt:lpstr>
      <vt:lpstr>Center Role</vt:lpstr>
      <vt:lpstr>Administrative Manual</vt:lpstr>
      <vt:lpstr>7 Additional Program Policies</vt:lpstr>
      <vt:lpstr>7.1 Stream Crossings</vt:lpstr>
      <vt:lpstr>7.1 Stream Crossings</vt:lpstr>
      <vt:lpstr>7.1 Stream Crossings</vt:lpstr>
      <vt:lpstr>7.1 Stream Crossings</vt:lpstr>
      <vt:lpstr>7.1 Stream Crossings</vt:lpstr>
      <vt:lpstr>7.1 Stream Crossings</vt:lpstr>
      <vt:lpstr>7.1 Stream Crossings</vt:lpstr>
      <vt:lpstr>Funny Slide</vt:lpstr>
      <vt:lpstr>7 Additional Program Policies</vt:lpstr>
      <vt:lpstr>7.2 Driving Surface Aggregate</vt:lpstr>
      <vt:lpstr>7.2 Driving Surface Aggregate</vt:lpstr>
      <vt:lpstr>7.2 Driving Surface Aggregate</vt:lpstr>
      <vt:lpstr>7.2 Driving Surface Aggregate</vt:lpstr>
      <vt:lpstr>7.2 Driving Surface Aggregate</vt:lpstr>
      <vt:lpstr>7.2 Driving Surface Aggregate</vt:lpstr>
      <vt:lpstr>7.2 Driving Surface Aggregate</vt:lpstr>
      <vt:lpstr>7 Additional Program Policies</vt:lpstr>
      <vt:lpstr>7.3 Low Volume Road Issues</vt:lpstr>
      <vt:lpstr>7.3.1 LVR Project Focus</vt:lpstr>
      <vt:lpstr>7.3.2 LVR Project Guidelines</vt:lpstr>
      <vt:lpstr>Funny Slide</vt:lpstr>
      <vt:lpstr>7.3.2 LVR Project Guidelines</vt:lpstr>
      <vt:lpstr>7.3.2 LVR Project Guidelines</vt:lpstr>
      <vt:lpstr>7.3.4 LVRs in Urban areas</vt:lpstr>
      <vt:lpstr>7.3.4 LVRs in Urban areas</vt:lpstr>
      <vt:lpstr>7 Additional Program Policies</vt:lpstr>
      <vt:lpstr>7.4 Traffic Counts on LVRs</vt:lpstr>
      <vt:lpstr>7.4 Traffic Counts on LVRs</vt:lpstr>
      <vt:lpstr>7.4 Traffic Counts on LVRs</vt:lpstr>
      <vt:lpstr>7.4 Traffic Counts on LVRs</vt:lpstr>
      <vt:lpstr>7.4 Traffic Counts on LVRs</vt:lpstr>
      <vt:lpstr>7.4 Traffic Counts on LVRs</vt:lpstr>
      <vt:lpstr>PowerPoint Presentation</vt:lpstr>
      <vt:lpstr>7.4 Traffic Counts on LVRs</vt:lpstr>
      <vt:lpstr>Administrative Manual</vt:lpstr>
      <vt:lpstr>Funny Slide</vt:lpstr>
      <vt:lpstr>8 Permits</vt:lpstr>
      <vt:lpstr>Administrative Manual</vt:lpstr>
      <vt:lpstr>PowerPoint Presentation</vt:lpstr>
      <vt:lpstr>Funny Slide</vt:lpstr>
      <vt:lpstr>Summary</vt:lpstr>
      <vt:lpstr>Contact Info</vt:lpstr>
    </vt:vector>
  </TitlesOfParts>
  <Company>Penn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3.3.2-3: Advanced Working Capital</dc:title>
  <dc:creator>Steve Bloser</dc:creator>
  <cp:lastModifiedBy>Steve Bloser</cp:lastModifiedBy>
  <cp:revision>150</cp:revision>
  <cp:lastPrinted>2015-01-13T18:41:43Z</cp:lastPrinted>
  <dcterms:created xsi:type="dcterms:W3CDTF">2014-09-17T19:45:18Z</dcterms:created>
  <dcterms:modified xsi:type="dcterms:W3CDTF">2015-03-12T12:55:00Z</dcterms:modified>
</cp:coreProperties>
</file>